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86" r:id="rId3"/>
  </p:sldMasterIdLst>
  <p:notesMasterIdLst>
    <p:notesMasterId r:id="rId37"/>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 id="313" r:id="rId22"/>
    <p:sldId id="316" r:id="rId23"/>
    <p:sldId id="322" r:id="rId24"/>
    <p:sldId id="325" r:id="rId25"/>
    <p:sldId id="328" r:id="rId26"/>
    <p:sldId id="331" r:id="rId27"/>
    <p:sldId id="334" r:id="rId28"/>
    <p:sldId id="337" r:id="rId29"/>
    <p:sldId id="340" r:id="rId30"/>
    <p:sldId id="343" r:id="rId31"/>
    <p:sldId id="346" r:id="rId32"/>
    <p:sldId id="349" r:id="rId33"/>
    <p:sldId id="352" r:id="rId34"/>
    <p:sldId id="355" r:id="rId35"/>
    <p:sldId id="319"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LYAN CHAKRAVARTHY" initials="K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102" d="100"/>
          <a:sy n="102" d="100"/>
        </p:scale>
        <p:origin x="75" y="11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4-17T21:59:10.068" idx="1">
    <p:pos x="7680" y="8"/>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extLst>
      <p:ext uri="{BB962C8B-B14F-4D97-AF65-F5344CB8AC3E}">
        <p14:creationId xmlns:p14="http://schemas.microsoft.com/office/powerpoint/2010/main" val="133486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a:t>
            </a:r>
            <a:r>
              <a:rPr lang="en-US"/>
              <a:t>To change images on this slide, select a picture and delete it. Then click the Insert Picture icon</a:t>
            </a:r>
          </a:p>
          <a:p>
            <a:r>
              <a:rPr lang="en-US"/>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21</a:t>
            </a:fld>
            <a:endParaRPr lang="en-US"/>
          </a:p>
        </p:txBody>
      </p:sp>
    </p:spTree>
    <p:extLst>
      <p:ext uri="{BB962C8B-B14F-4D97-AF65-F5344CB8AC3E}">
        <p14:creationId xmlns:p14="http://schemas.microsoft.com/office/powerpoint/2010/main" val="36299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a:t>
            </a:r>
            <a:r>
              <a:rPr lang="en-US"/>
              <a:t>To change images on this slide, select a picture and delete it. Then click the Insert Picture icon</a:t>
            </a:r>
          </a:p>
          <a:p>
            <a:r>
              <a:rPr lang="en-US"/>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22</a:t>
            </a:fld>
            <a:endParaRPr lang="en-US"/>
          </a:p>
        </p:txBody>
      </p:sp>
    </p:spTree>
    <p:extLst>
      <p:ext uri="{BB962C8B-B14F-4D97-AF65-F5344CB8AC3E}">
        <p14:creationId xmlns:p14="http://schemas.microsoft.com/office/powerpoint/2010/main" val="243582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6F57758-9E9D-4657-AA09-2290C7921C8D}" type="datetimeFigureOut">
              <a:rPr lang="en-US" smtClean="0"/>
              <a:t>4/18/2024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9762B3B-CB8D-4562-926F-D07EF780959C}" type="datetimeFigureOut">
              <a:rPr lang="en-US" smtClean="0"/>
              <a:t>4/18/2024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1E2583A-7C3A-44C4-AC95-AA0D0B7D3D76}" type="datetimeFigureOut">
              <a:rPr lang="en-US" smtClean="0"/>
              <a:t>4/18/2024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D8D8D8"/>
                </a:solidFill>
                <a:latin typeface="Calibri"/>
                <a:cs typeface="Calibri"/>
              </a:defRPr>
            </a:lvl1pPr>
          </a:lstStyle>
          <a:p>
            <a:pPr marL="12700">
              <a:lnSpc>
                <a:spcPts val="1240"/>
              </a:lnSpc>
            </a:pPr>
            <a:r>
              <a:rPr spc="-10"/>
              <a:t>Project</a:t>
            </a:r>
            <a:r>
              <a:rPr spc="-55"/>
              <a:t> </a:t>
            </a:r>
            <a:r>
              <a:rPr spc="-5"/>
              <a:t>Name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4/18/2024</a:t>
            </a:fld>
            <a:endParaRPr lang="en-US"/>
          </a:p>
        </p:txBody>
      </p:sp>
      <p:sp>
        <p:nvSpPr>
          <p:cNvPr id="6" name="Holder 6"/>
          <p:cNvSpPr>
            <a:spLocks noGrp="1"/>
          </p:cNvSpPr>
          <p:nvPr>
            <p:ph type="sldNum" sz="quarter" idx="7"/>
          </p:nvPr>
        </p:nvSpPr>
        <p:spPr/>
        <p:txBody>
          <a:bodyPr lIns="0" tIns="0" rIns="0" bIns="0"/>
          <a:lstStyle>
            <a:lvl1pPr>
              <a:defRPr sz="1200" b="0" i="0">
                <a:solidFill>
                  <a:srgbClr val="D8D8D8"/>
                </a:solidFill>
                <a:latin typeface="Calibri"/>
                <a:cs typeface="Calibri"/>
              </a:defRPr>
            </a:lvl1pPr>
          </a:lstStyle>
          <a:p>
            <a:pPr marL="38100">
              <a:lnSpc>
                <a:spcPts val="1240"/>
              </a:lnSpc>
            </a:pPr>
            <a:fld id="{81D60167-4931-47E6-BA6A-407CBD079E47}" type="slidenum">
              <a:rPr/>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D8D8D8"/>
                </a:solidFill>
                <a:latin typeface="Calibri"/>
                <a:cs typeface="Calibri"/>
              </a:defRPr>
            </a:lvl1pPr>
          </a:lstStyle>
          <a:p>
            <a:pPr marL="12700">
              <a:lnSpc>
                <a:spcPts val="1240"/>
              </a:lnSpc>
            </a:pPr>
            <a:r>
              <a:rPr spc="-10"/>
              <a:t>Project</a:t>
            </a:r>
            <a:r>
              <a:rPr spc="-55"/>
              <a:t> </a:t>
            </a:r>
            <a:r>
              <a:rPr spc="-5"/>
              <a:t>Name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4/18/2024</a:t>
            </a:fld>
            <a:endParaRPr lang="en-US"/>
          </a:p>
        </p:txBody>
      </p:sp>
      <p:sp>
        <p:nvSpPr>
          <p:cNvPr id="6" name="Holder 6"/>
          <p:cNvSpPr>
            <a:spLocks noGrp="1"/>
          </p:cNvSpPr>
          <p:nvPr>
            <p:ph type="sldNum" sz="quarter" idx="7"/>
          </p:nvPr>
        </p:nvSpPr>
        <p:spPr/>
        <p:txBody>
          <a:bodyPr lIns="0" tIns="0" rIns="0" bIns="0"/>
          <a:lstStyle>
            <a:lvl1pPr>
              <a:defRPr sz="1200" b="0" i="0">
                <a:solidFill>
                  <a:srgbClr val="D8D8D8"/>
                </a:solidFill>
                <a:latin typeface="Calibri"/>
                <a:cs typeface="Calibri"/>
              </a:defRPr>
            </a:lvl1pPr>
          </a:lstStyle>
          <a:p>
            <a:pPr marL="38100">
              <a:lnSpc>
                <a:spcPts val="1240"/>
              </a:lnSpc>
            </a:pPr>
            <a:fld id="{81D60167-4931-47E6-BA6A-407CBD079E47}" type="slidenum">
              <a:rPr/>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D8D8D8"/>
                </a:solidFill>
                <a:latin typeface="Calibri"/>
                <a:cs typeface="Calibri"/>
              </a:defRPr>
            </a:lvl1pPr>
          </a:lstStyle>
          <a:p>
            <a:pPr marL="12700">
              <a:lnSpc>
                <a:spcPts val="1240"/>
              </a:lnSpc>
            </a:pPr>
            <a:r>
              <a:rPr spc="-10"/>
              <a:t>Project</a:t>
            </a:r>
            <a:r>
              <a:rPr spc="-55"/>
              <a:t> </a:t>
            </a:r>
            <a:r>
              <a:rPr spc="-5"/>
              <a:t>Name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4/18/2024</a:t>
            </a:fld>
            <a:endParaRPr lang="en-US"/>
          </a:p>
        </p:txBody>
      </p:sp>
      <p:sp>
        <p:nvSpPr>
          <p:cNvPr id="7" name="Holder 7"/>
          <p:cNvSpPr>
            <a:spLocks noGrp="1"/>
          </p:cNvSpPr>
          <p:nvPr>
            <p:ph type="sldNum" sz="quarter" idx="7"/>
          </p:nvPr>
        </p:nvSpPr>
        <p:spPr/>
        <p:txBody>
          <a:bodyPr lIns="0" tIns="0" rIns="0" bIns="0"/>
          <a:lstStyle>
            <a:lvl1pPr>
              <a:defRPr sz="1200" b="0" i="0">
                <a:solidFill>
                  <a:srgbClr val="D8D8D8"/>
                </a:solidFill>
                <a:latin typeface="Calibri"/>
                <a:cs typeface="Calibri"/>
              </a:defRPr>
            </a:lvl1pPr>
          </a:lstStyle>
          <a:p>
            <a:pPr marL="38100">
              <a:lnSpc>
                <a:spcPts val="1240"/>
              </a:lnSpc>
            </a:pPr>
            <a:fld id="{81D60167-4931-47E6-BA6A-407CBD079E47}" type="slidenum">
              <a:rPr/>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D8D8D8"/>
                </a:solidFill>
                <a:latin typeface="Calibri"/>
                <a:cs typeface="Calibri"/>
              </a:defRPr>
            </a:lvl1pPr>
          </a:lstStyle>
          <a:p>
            <a:pPr marL="12700">
              <a:lnSpc>
                <a:spcPts val="1240"/>
              </a:lnSpc>
            </a:pPr>
            <a:r>
              <a:rPr spc="-10"/>
              <a:t>Project</a:t>
            </a:r>
            <a:r>
              <a:rPr spc="-55"/>
              <a:t> </a:t>
            </a:r>
            <a:r>
              <a:rPr spc="-5"/>
              <a:t>Name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4/18/2024</a:t>
            </a:fld>
            <a:endParaRPr lang="en-US"/>
          </a:p>
        </p:txBody>
      </p:sp>
      <p:sp>
        <p:nvSpPr>
          <p:cNvPr id="5" name="Holder 5"/>
          <p:cNvSpPr>
            <a:spLocks noGrp="1"/>
          </p:cNvSpPr>
          <p:nvPr>
            <p:ph type="sldNum" sz="quarter" idx="7"/>
          </p:nvPr>
        </p:nvSpPr>
        <p:spPr/>
        <p:txBody>
          <a:bodyPr lIns="0" tIns="0" rIns="0" bIns="0"/>
          <a:lstStyle>
            <a:lvl1pPr>
              <a:defRPr sz="1200" b="0" i="0">
                <a:solidFill>
                  <a:srgbClr val="D8D8D8"/>
                </a:solidFill>
                <a:latin typeface="Calibri"/>
                <a:cs typeface="Calibri"/>
              </a:defRPr>
            </a:lvl1pPr>
          </a:lstStyle>
          <a:p>
            <a:pPr marL="38100">
              <a:lnSpc>
                <a:spcPts val="1240"/>
              </a:lnSpc>
            </a:pPr>
            <a:fld id="{81D60167-4931-47E6-BA6A-407CBD079E47}" type="slidenum">
              <a:rPr/>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D8D8D8"/>
                </a:solidFill>
                <a:latin typeface="Calibri"/>
                <a:cs typeface="Calibri"/>
              </a:defRPr>
            </a:lvl1pPr>
          </a:lstStyle>
          <a:p>
            <a:pPr marL="12700">
              <a:lnSpc>
                <a:spcPts val="1240"/>
              </a:lnSpc>
            </a:pPr>
            <a:r>
              <a:rPr spc="-10"/>
              <a:t>Project</a:t>
            </a:r>
            <a:r>
              <a:rPr spc="-55"/>
              <a:t> </a:t>
            </a:r>
            <a:r>
              <a:rPr spc="-5"/>
              <a:t>Name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4/18/2024</a:t>
            </a:fld>
            <a:endParaRPr lang="en-US"/>
          </a:p>
        </p:txBody>
      </p:sp>
      <p:sp>
        <p:nvSpPr>
          <p:cNvPr id="4" name="Holder 4"/>
          <p:cNvSpPr>
            <a:spLocks noGrp="1"/>
          </p:cNvSpPr>
          <p:nvPr>
            <p:ph type="sldNum" sz="quarter" idx="7"/>
          </p:nvPr>
        </p:nvSpPr>
        <p:spPr/>
        <p:txBody>
          <a:bodyPr lIns="0" tIns="0" rIns="0" bIns="0"/>
          <a:lstStyle>
            <a:lvl1pPr>
              <a:defRPr sz="1200" b="0" i="0">
                <a:solidFill>
                  <a:srgbClr val="D8D8D8"/>
                </a:solidFill>
                <a:latin typeface="Calibri"/>
                <a:cs typeface="Calibri"/>
              </a:defRPr>
            </a:lvl1pPr>
          </a:lstStyle>
          <a:p>
            <a:pPr marL="38100">
              <a:lnSpc>
                <a:spcPts val="1240"/>
              </a:lnSpc>
            </a:pPr>
            <a:fld id="{81D60167-4931-47E6-BA6A-407CBD079E47}" type="slidenum">
              <a:rPr/>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99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45 w 10000"/>
                  <a:gd name="connsiteY0" fmla="*/ 487 h 10085"/>
                  <a:gd name="connsiteX1" fmla="*/ 5013 w 10000"/>
                  <a:gd name="connsiteY1" fmla="*/ 78 h 10085"/>
                  <a:gd name="connsiteX2" fmla="*/ 511 w 10000"/>
                  <a:gd name="connsiteY2" fmla="*/ 423 h 10085"/>
                  <a:gd name="connsiteX3" fmla="*/ 169 w 10000"/>
                  <a:gd name="connsiteY3" fmla="*/ 4646 h 10085"/>
                  <a:gd name="connsiteX4" fmla="*/ 448 w 10000"/>
                  <a:gd name="connsiteY4" fmla="*/ 9682 h 10085"/>
                  <a:gd name="connsiteX5" fmla="*/ 4973 w 10000"/>
                  <a:gd name="connsiteY5" fmla="*/ 9825 h 10085"/>
                  <a:gd name="connsiteX6" fmla="*/ 9451 w 10000"/>
                  <a:gd name="connsiteY6" fmla="*/ 9698 h 10085"/>
                  <a:gd name="connsiteX7" fmla="*/ 10000 w 10000"/>
                  <a:gd name="connsiteY7" fmla="*/ 5090 h 10085"/>
                  <a:gd name="connsiteX8" fmla="*/ 9445 w 10000"/>
                  <a:gd name="connsiteY8" fmla="*/ 487 h 1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2" flipH="1" flipV="1">
                  <a:off x="1730411" y="678404"/>
                  <a:ext cx="552565" cy="48511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4" name="Freeform 5"/>
                <p:cNvSpPr/>
                <p:nvPr/>
              </p:nvSpPr>
              <p:spPr bwMode="auto">
                <a:xfrm rot="16907244">
                  <a:off x="4216632" y="5557959"/>
                  <a:ext cx="786306" cy="55906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
                <p:cNvSpPr/>
                <p:nvPr/>
              </p:nvSpPr>
              <p:spPr bwMode="auto">
                <a:xfrm rot="802933">
                  <a:off x="452500" y="3018241"/>
                  <a:ext cx="786307" cy="55906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5"/>
                <p:cNvSpPr/>
                <p:nvPr/>
              </p:nvSpPr>
              <p:spPr bwMode="auto">
                <a:xfrm rot="7653227">
                  <a:off x="1269784" y="613926"/>
                  <a:ext cx="786306" cy="55906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5"/>
                <p:cNvSpPr/>
                <p:nvPr/>
              </p:nvSpPr>
              <p:spPr bwMode="auto">
                <a:xfrm rot="8519929">
                  <a:off x="5066513" y="489735"/>
                  <a:ext cx="1042336" cy="62834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5"/>
                <p:cNvSpPr/>
                <p:nvPr/>
              </p:nvSpPr>
              <p:spPr bwMode="auto">
                <a:xfrm rot="8136384">
                  <a:off x="6770669" y="759154"/>
                  <a:ext cx="715114" cy="42349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5"/>
                <p:cNvSpPr/>
                <p:nvPr/>
              </p:nvSpPr>
              <p:spPr bwMode="auto">
                <a:xfrm rot="19575268">
                  <a:off x="6528700" y="5355523"/>
                  <a:ext cx="884347" cy="62877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5"/>
                <p:cNvSpPr/>
                <p:nvPr/>
              </p:nvSpPr>
              <p:spPr bwMode="auto">
                <a:xfrm rot="12242146">
                  <a:off x="7749041" y="2862888"/>
                  <a:ext cx="786307" cy="55906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5"/>
                <p:cNvSpPr/>
                <p:nvPr/>
              </p:nvSpPr>
              <p:spPr bwMode="auto">
                <a:xfrm rot="520332">
                  <a:off x="403478" y="3946184"/>
                  <a:ext cx="884348" cy="62876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8" name="Freeform 5"/>
                <p:cNvSpPr/>
                <p:nvPr/>
              </p:nvSpPr>
              <p:spPr bwMode="auto">
                <a:xfrm rot="18295896" flipH="1" flipV="1">
                  <a:off x="2023764" y="595233"/>
                  <a:ext cx="818562" cy="58199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
                <p:cNvSpPr/>
                <p:nvPr/>
              </p:nvSpPr>
              <p:spPr bwMode="auto">
                <a:xfrm rot="5674495">
                  <a:off x="2944478" y="393486"/>
                  <a:ext cx="987176" cy="73484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
                <p:cNvSpPr/>
                <p:nvPr/>
              </p:nvSpPr>
              <p:spPr bwMode="auto">
                <a:xfrm rot="15229593">
                  <a:off x="7374785" y="4914437"/>
                  <a:ext cx="1093540" cy="77750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5"/>
                <p:cNvSpPr/>
                <p:nvPr/>
              </p:nvSpPr>
              <p:spPr bwMode="auto">
                <a:xfrm rot="18641654">
                  <a:off x="1231687" y="5382426"/>
                  <a:ext cx="951926" cy="67681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5"/>
                <p:cNvSpPr/>
                <p:nvPr/>
              </p:nvSpPr>
              <p:spPr bwMode="auto">
                <a:xfrm rot="288769">
                  <a:off x="325495" y="4900178"/>
                  <a:ext cx="1093540" cy="77750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5"/>
                <p:cNvSpPr/>
                <p:nvPr/>
              </p:nvSpPr>
              <p:spPr bwMode="auto">
                <a:xfrm rot="16578488" flipH="1" flipV="1">
                  <a:off x="5861446" y="468363"/>
                  <a:ext cx="812302" cy="63145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
                <p:cNvSpPr/>
                <p:nvPr/>
              </p:nvSpPr>
              <p:spPr bwMode="auto">
                <a:xfrm rot="8411794">
                  <a:off x="3574967" y="449596"/>
                  <a:ext cx="884403" cy="74166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55 w 10026"/>
                <a:gd name="connsiteY0" fmla="*/ 452 h 10215"/>
                <a:gd name="connsiteX1" fmla="*/ 4886 w 10026"/>
                <a:gd name="connsiteY1" fmla="*/ 95 h 10215"/>
                <a:gd name="connsiteX2" fmla="*/ 453 w 10026"/>
                <a:gd name="connsiteY2" fmla="*/ 372 h 10215"/>
                <a:gd name="connsiteX3" fmla="*/ 31 w 10026"/>
                <a:gd name="connsiteY3" fmla="*/ 4770 h 10215"/>
                <a:gd name="connsiteX4" fmla="*/ 325 w 10026"/>
                <a:gd name="connsiteY4" fmla="*/ 9799 h 10215"/>
                <a:gd name="connsiteX5" fmla="*/ 5125 w 10026"/>
                <a:gd name="connsiteY5" fmla="*/ 10020 h 10215"/>
                <a:gd name="connsiteX6" fmla="*/ 9446 w 10026"/>
                <a:gd name="connsiteY6" fmla="*/ 10035 h 10215"/>
                <a:gd name="connsiteX7" fmla="*/ 10025 w 10026"/>
                <a:gd name="connsiteY7" fmla="*/ 5203 h 10215"/>
                <a:gd name="connsiteX8" fmla="*/ 9455 w 10026"/>
                <a:gd name="connsiteY8" fmla="*/ 452 h 1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8669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56308"/>
              <a:gd name="connsiteX1" fmla="*/ 118058 w 1132927"/>
              <a:gd name="connsiteY1" fmla="*/ 79055 h 1256308"/>
              <a:gd name="connsiteX2" fmla="*/ 1132927 w 1132927"/>
              <a:gd name="connsiteY2" fmla="*/ 1253402 h 1256308"/>
              <a:gd name="connsiteX3" fmla="*/ 612030 w 1132927"/>
              <a:gd name="connsiteY3" fmla="*/ 1256308 h 1256308"/>
              <a:gd name="connsiteX4" fmla="*/ 5439 w 1132927"/>
              <a:gd name="connsiteY4" fmla="*/ 781191 h 1256308"/>
              <a:gd name="connsiteX5" fmla="*/ 0 w 1132927"/>
              <a:gd name="connsiteY5" fmla="*/ 0 h 12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47705"/>
              <a:gd name="connsiteY0" fmla="*/ 0 h 4638481"/>
              <a:gd name="connsiteX1" fmla="*/ 8849738 w 9547705"/>
              <a:gd name="connsiteY1" fmla="*/ 0 h 4638481"/>
              <a:gd name="connsiteX2" fmla="*/ 9517225 w 9547705"/>
              <a:gd name="connsiteY2" fmla="*/ 492179 h 4638481"/>
              <a:gd name="connsiteX3" fmla="*/ 9547705 w 9547705"/>
              <a:gd name="connsiteY3" fmla="*/ 3478120 h 4638481"/>
              <a:gd name="connsiteX4" fmla="*/ 9338768 w 9547705"/>
              <a:gd name="connsiteY4" fmla="*/ 3721114 h 4638481"/>
              <a:gd name="connsiteX5" fmla="*/ 9272487 w 9547705"/>
              <a:gd name="connsiteY5" fmla="*/ 3451054 h 4638481"/>
              <a:gd name="connsiteX6" fmla="*/ 8857627 w 9547705"/>
              <a:gd name="connsiteY6" fmla="*/ 4127500 h 4638481"/>
              <a:gd name="connsiteX7" fmla="*/ 8235419 w 9547705"/>
              <a:gd name="connsiteY7" fmla="*/ 3974459 h 4638481"/>
              <a:gd name="connsiteX8" fmla="*/ 8411811 w 9547705"/>
              <a:gd name="connsiteY8" fmla="*/ 4638481 h 4638481"/>
              <a:gd name="connsiteX9" fmla="*/ 1128444 w 9547705"/>
              <a:gd name="connsiteY9" fmla="*/ 4638481 h 4638481"/>
              <a:gd name="connsiteX10" fmla="*/ 1332334 w 9547705"/>
              <a:gd name="connsiteY10" fmla="*/ 3914006 h 4638481"/>
              <a:gd name="connsiteX11" fmla="*/ 703644 w 9547705"/>
              <a:gd name="connsiteY11" fmla="*/ 4089336 h 4638481"/>
              <a:gd name="connsiteX12" fmla="*/ 298931 w 9547705"/>
              <a:gd name="connsiteY12" fmla="*/ 3390600 h 4638481"/>
              <a:gd name="connsiteX13" fmla="*/ 234332 w 9547705"/>
              <a:gd name="connsiteY13" fmla="*/ 3671805 h 4638481"/>
              <a:gd name="connsiteX14" fmla="*/ 0 w 9547705"/>
              <a:gd name="connsiteY14" fmla="*/ 3380583 h 4638481"/>
              <a:gd name="connsiteX15" fmla="*/ 0 w 9547705"/>
              <a:gd name="connsiteY15" fmla="*/ 570289 h 4638481"/>
              <a:gd name="connsiteX16" fmla="*/ 650308 w 9547705"/>
              <a:gd name="connsiteY16" fmla="*/ 0 h 463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9" name="Freeform 68"/>
          <p:cNvSpPr/>
          <p:nvPr/>
        </p:nvSpPr>
        <p:spPr>
          <a:xfrm>
            <a:off x="9634538" y="4279106"/>
            <a:ext cx="1390650" cy="1059656"/>
          </a:xfrm>
          <a:custGeom>
            <a:avLst/>
            <a:gdLst>
              <a:gd name="connsiteX0" fmla="*/ 1373981 w 1390650"/>
              <a:gd name="connsiteY0" fmla="*/ 0 h 1059656"/>
              <a:gd name="connsiteX1" fmla="*/ 990600 w 1390650"/>
              <a:gd name="connsiteY1" fmla="*/ 292894 h 1059656"/>
              <a:gd name="connsiteX2" fmla="*/ 921543 w 1390650"/>
              <a:gd name="connsiteY2" fmla="*/ 97632 h 1059656"/>
              <a:gd name="connsiteX3" fmla="*/ 585787 w 1390650"/>
              <a:gd name="connsiteY3" fmla="*/ 540544 h 1059656"/>
              <a:gd name="connsiteX4" fmla="*/ 0 w 1390650"/>
              <a:gd name="connsiteY4" fmla="*/ 409575 h 1059656"/>
              <a:gd name="connsiteX5" fmla="*/ 414337 w 1390650"/>
              <a:gd name="connsiteY5" fmla="*/ 1059656 h 1059656"/>
              <a:gd name="connsiteX6" fmla="*/ 1390650 w 1390650"/>
              <a:gd name="connsiteY6" fmla="*/ 1007269 h 1059656"/>
              <a:gd name="connsiteX7" fmla="*/ 1373981 w 1390650"/>
              <a:gd name="connsiteY7" fmla="*/ 0 h 105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0" name="Freeform 69"/>
          <p:cNvSpPr/>
          <p:nvPr/>
        </p:nvSpPr>
        <p:spPr>
          <a:xfrm flipH="1">
            <a:off x="1197050" y="4245769"/>
            <a:ext cx="1362435" cy="1073944"/>
          </a:xfrm>
          <a:custGeom>
            <a:avLst/>
            <a:gdLst>
              <a:gd name="connsiteX0" fmla="*/ 1429555 w 1435399"/>
              <a:gd name="connsiteY0" fmla="*/ 0 h 1073944"/>
              <a:gd name="connsiteX1" fmla="*/ 1026233 w 1435399"/>
              <a:gd name="connsiteY1" fmla="*/ 295275 h 1073944"/>
              <a:gd name="connsiteX2" fmla="*/ 956793 w 1435399"/>
              <a:gd name="connsiteY2" fmla="*/ 102394 h 1073944"/>
              <a:gd name="connsiteX3" fmla="*/ 606365 w 1435399"/>
              <a:gd name="connsiteY3" fmla="*/ 550069 h 1073944"/>
              <a:gd name="connsiteX4" fmla="*/ 0 w 1435399"/>
              <a:gd name="connsiteY4" fmla="*/ 409575 h 1073944"/>
              <a:gd name="connsiteX5" fmla="*/ 437681 w 1435399"/>
              <a:gd name="connsiteY5" fmla="*/ 1073944 h 1073944"/>
              <a:gd name="connsiteX6" fmla="*/ 1433809 w 1435399"/>
              <a:gd name="connsiteY6" fmla="*/ 1047749 h 1073944"/>
              <a:gd name="connsiteX7" fmla="*/ 1429555 w 1435399"/>
              <a:gd name="connsiteY7" fmla="*/ 0 h 10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nvGrpSpPr>
          <p:cNvPr id="71" name="Group 70"/>
          <p:cNvGrpSpPr/>
          <p:nvPr/>
        </p:nvGrpSpPr>
        <p:grpSpPr>
          <a:xfrm rot="20401736"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5"/>
            <p:cNvSpPr/>
            <p:nvPr/>
          </p:nvSpPr>
          <p:spPr bwMode="auto">
            <a:xfrm rot="19947144" flipH="1" flipV="1">
              <a:off x="5525866" y="2486752"/>
              <a:ext cx="699600" cy="49741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5"/>
            <p:cNvSpPr/>
            <p:nvPr/>
          </p:nvSpPr>
          <p:spPr bwMode="auto">
            <a:xfrm rot="5400000">
              <a:off x="5173515" y="2467068"/>
              <a:ext cx="699600" cy="49741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5"/>
            <p:cNvSpPr/>
            <p:nvPr/>
          </p:nvSpPr>
          <p:spPr bwMode="auto">
            <a:xfrm rot="19947144" flipH="1" flipV="1">
              <a:off x="5525866" y="2486752"/>
              <a:ext cx="699600" cy="49741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5"/>
            <p:cNvSpPr/>
            <p:nvPr/>
          </p:nvSpPr>
          <p:spPr bwMode="auto">
            <a:xfrm rot="5400000">
              <a:off x="5173515" y="2467068"/>
              <a:ext cx="699600" cy="49741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4/18/2024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385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4F0C95B-EC26-44A7-A044-715805839B7E}" type="datetimeFigureOut">
              <a:rPr lang="en-US" smtClean="0"/>
              <a:t>4/18/2024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460172 w 9406708"/>
              <a:gd name="connsiteY0" fmla="*/ 234152 h 5346977"/>
              <a:gd name="connsiteX1" fmla="*/ 4582106 w 9406708"/>
              <a:gd name="connsiteY1" fmla="*/ 67619 h 5346977"/>
              <a:gd name="connsiteX2" fmla="*/ 8977550 w 9406708"/>
              <a:gd name="connsiteY2" fmla="*/ 276610 h 5346977"/>
              <a:gd name="connsiteX3" fmla="*/ 9401947 w 9406708"/>
              <a:gd name="connsiteY3" fmla="*/ 2768138 h 5346977"/>
              <a:gd name="connsiteX4" fmla="*/ 9060669 w 9406708"/>
              <a:gd name="connsiteY4" fmla="*/ 5120607 h 5346977"/>
              <a:gd name="connsiteX5" fmla="*/ 4579429 w 9406708"/>
              <a:gd name="connsiteY5" fmla="*/ 5248771 h 5346977"/>
              <a:gd name="connsiteX6" fmla="*/ 430879 w 9406708"/>
              <a:gd name="connsiteY6" fmla="*/ 5172120 h 5346977"/>
              <a:gd name="connsiteX7" fmla="*/ 1729 w 9406708"/>
              <a:gd name="connsiteY7" fmla="*/ 2612527 h 5346977"/>
              <a:gd name="connsiteX8" fmla="*/ 460172 w 9406708"/>
              <a:gd name="connsiteY8" fmla="*/ 234152 h 5346977"/>
              <a:gd name="connsiteX9" fmla="*/ 136739 w 5131370"/>
              <a:gd name="connsiteY9" fmla="*/ 365092 h 3440035"/>
              <a:gd name="connsiteX10" fmla="*/ 136739 w 5115525"/>
              <a:gd name="connsiteY10" fmla="*/ 365092 h 3440035"/>
              <a:gd name="connsiteX11" fmla="*/ 136739 w 5117340"/>
              <a:gd name="connsiteY11" fmla="*/ 365092 h 3440035"/>
              <a:gd name="connsiteX12" fmla="*/ 136739 w 5113453"/>
              <a:gd name="connsiteY12" fmla="*/ 365092 h 3440035"/>
              <a:gd name="connsiteX13" fmla="*/ 136739 w 5018436"/>
              <a:gd name="connsiteY13" fmla="*/ 365092 h 3440035"/>
              <a:gd name="connsiteX14" fmla="*/ 128806 w 5044704"/>
              <a:gd name="connsiteY14" fmla="*/ 293314 h 3307343"/>
              <a:gd name="connsiteX15" fmla="*/ 128806 w 5044704"/>
              <a:gd name="connsiteY15" fmla="*/ 293314 h 3307343"/>
              <a:gd name="connsiteX16" fmla="*/ 343992 w 3731924"/>
              <a:gd name="connsiteY16" fmla="*/ 0 h 2470947"/>
              <a:gd name="connsiteX17" fmla="*/ 1543613 w 3731924"/>
              <a:gd name="connsiteY17" fmla="*/ 0 h 2479267"/>
              <a:gd name="connsiteX18" fmla="*/ 2389153 w 3731924"/>
              <a:gd name="connsiteY18" fmla="*/ 0 h 2485130"/>
              <a:gd name="connsiteX19" fmla="*/ 2389153 w 3731924"/>
              <a:gd name="connsiteY19" fmla="*/ 0 h 248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4032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7" fmla="*/ 1095 w 12716"/>
              <a:gd name="connsiteY7" fmla="*/ 1601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9"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261044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7" fmla="*/ 1095 w 12716"/>
              <a:gd name="connsiteY7" fmla="*/ 1601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9"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780 w 12710"/>
              <a:gd name="connsiteY0" fmla="*/ 2637 h 11700"/>
              <a:gd name="connsiteX1" fmla="*/ 1154 w 12710"/>
              <a:gd name="connsiteY1" fmla="*/ 9780 h 11700"/>
              <a:gd name="connsiteX2" fmla="*/ 6744 w 12710"/>
              <a:gd name="connsiteY2" fmla="*/ 11689 h 11700"/>
              <a:gd name="connsiteX3" fmla="*/ 11701 w 12710"/>
              <a:gd name="connsiteY3" fmla="*/ 9201 h 11700"/>
              <a:gd name="connsiteX4" fmla="*/ 12142 w 12710"/>
              <a:gd name="connsiteY4" fmla="*/ 3483 h 11700"/>
              <a:gd name="connsiteX5" fmla="*/ 6391 w 12710"/>
              <a:gd name="connsiteY5" fmla="*/ 12 h 11700"/>
              <a:gd name="connsiteX6" fmla="*/ 780 w 12710"/>
              <a:gd name="connsiteY6" fmla="*/ 2637 h 11700"/>
              <a:gd name="connsiteX7" fmla="*/ 1095 w 12716"/>
              <a:gd name="connsiteY7" fmla="*/ 1601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9"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4351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175 w 10000"/>
              <a:gd name="connsiteY0" fmla="*/ 280 h 10000"/>
              <a:gd name="connsiteX1" fmla="*/ 6590 w 10000"/>
              <a:gd name="connsiteY1" fmla="*/ 308 h 10000"/>
              <a:gd name="connsiteX2" fmla="*/ 6102 w 10000"/>
              <a:gd name="connsiteY2" fmla="*/ 358 h 10000"/>
              <a:gd name="connsiteX3" fmla="*/ 5744 w 10000"/>
              <a:gd name="connsiteY3" fmla="*/ 274 h 10000"/>
              <a:gd name="connsiteX4" fmla="*/ 5345 w 10000"/>
              <a:gd name="connsiteY4" fmla="*/ 341 h 10000"/>
              <a:gd name="connsiteX5" fmla="*/ 4972 w 10000"/>
              <a:gd name="connsiteY5" fmla="*/ 285 h 10000"/>
              <a:gd name="connsiteX6" fmla="*/ 4511 w 10000"/>
              <a:gd name="connsiteY6" fmla="*/ 274 h 10000"/>
              <a:gd name="connsiteX7" fmla="*/ 4071 w 10000"/>
              <a:gd name="connsiteY7" fmla="*/ 392 h 10000"/>
              <a:gd name="connsiteX8" fmla="*/ 3717 w 10000"/>
              <a:gd name="connsiteY8" fmla="*/ 308 h 10000"/>
              <a:gd name="connsiteX9" fmla="*/ 3318 w 10000"/>
              <a:gd name="connsiteY9" fmla="*/ 370 h 10000"/>
              <a:gd name="connsiteX10" fmla="*/ 2942 w 10000"/>
              <a:gd name="connsiteY10" fmla="*/ 313 h 10000"/>
              <a:gd name="connsiteX11" fmla="*/ 2263 w 10000"/>
              <a:gd name="connsiteY11" fmla="*/ 290 h 10000"/>
              <a:gd name="connsiteX12" fmla="*/ 2252 w 10000"/>
              <a:gd name="connsiteY12" fmla="*/ 296 h 10000"/>
              <a:gd name="connsiteX13" fmla="*/ 1871 w 10000"/>
              <a:gd name="connsiteY13" fmla="*/ 218 h 10000"/>
              <a:gd name="connsiteX14" fmla="*/ 1485 w 10000"/>
              <a:gd name="connsiteY14" fmla="*/ 313 h 10000"/>
              <a:gd name="connsiteX15" fmla="*/ 1022 w 10000"/>
              <a:gd name="connsiteY15" fmla="*/ 301 h 10000"/>
              <a:gd name="connsiteX16" fmla="*/ 1022 w 10000"/>
              <a:gd name="connsiteY16" fmla="*/ 308 h 10000"/>
              <a:gd name="connsiteX17" fmla="*/ 999 w 10000"/>
              <a:gd name="connsiteY17" fmla="*/ 449 h 10000"/>
              <a:gd name="connsiteX18" fmla="*/ 661 w 10000"/>
              <a:gd name="connsiteY18" fmla="*/ 590 h 10000"/>
              <a:gd name="connsiteX19" fmla="*/ 421 w 10000"/>
              <a:gd name="connsiteY19" fmla="*/ 1265 h 10000"/>
              <a:gd name="connsiteX20" fmla="*/ 270 w 10000"/>
              <a:gd name="connsiteY20" fmla="*/ 2122 h 10000"/>
              <a:gd name="connsiteX21" fmla="*/ 221 w 10000"/>
              <a:gd name="connsiteY21" fmla="*/ 2594 h 10000"/>
              <a:gd name="connsiteX22" fmla="*/ 187 w 10000"/>
              <a:gd name="connsiteY22" fmla="*/ 3356 h 10000"/>
              <a:gd name="connsiteX23" fmla="*/ 146 w 10000"/>
              <a:gd name="connsiteY23" fmla="*/ 4020 h 10000"/>
              <a:gd name="connsiteX24" fmla="*/ 166 w 10000"/>
              <a:gd name="connsiteY24" fmla="*/ 5000 h 10000"/>
              <a:gd name="connsiteX25" fmla="*/ 215 w 10000"/>
              <a:gd name="connsiteY25" fmla="*/ 5795 h 10000"/>
              <a:gd name="connsiteX26" fmla="*/ 146 w 10000"/>
              <a:gd name="connsiteY26" fmla="*/ 6426 h 10000"/>
              <a:gd name="connsiteX27" fmla="*/ 184 w 10000"/>
              <a:gd name="connsiteY27" fmla="*/ 7096 h 10000"/>
              <a:gd name="connsiteX28" fmla="*/ 221 w 10000"/>
              <a:gd name="connsiteY28" fmla="*/ 7705 h 10000"/>
              <a:gd name="connsiteX29" fmla="*/ 318 w 10000"/>
              <a:gd name="connsiteY29" fmla="*/ 8431 h 10000"/>
              <a:gd name="connsiteX30" fmla="*/ 392 w 10000"/>
              <a:gd name="connsiteY30" fmla="*/ 8961 h 10000"/>
              <a:gd name="connsiteX31" fmla="*/ 564 w 10000"/>
              <a:gd name="connsiteY31" fmla="*/ 9356 h 10000"/>
              <a:gd name="connsiteX32" fmla="*/ 881 w 10000"/>
              <a:gd name="connsiteY32" fmla="*/ 9587 h 10000"/>
              <a:gd name="connsiteX33" fmla="*/ 1178 w 10000"/>
              <a:gd name="connsiteY33" fmla="*/ 9818 h 10000"/>
              <a:gd name="connsiteX34" fmla="*/ 1522 w 10000"/>
              <a:gd name="connsiteY34" fmla="*/ 9739 h 10000"/>
              <a:gd name="connsiteX35" fmla="*/ 1913 w 10000"/>
              <a:gd name="connsiteY35" fmla="*/ 9755 h 10000"/>
              <a:gd name="connsiteX36" fmla="*/ 2349 w 10000"/>
              <a:gd name="connsiteY36" fmla="*/ 9755 h 10000"/>
              <a:gd name="connsiteX37" fmla="*/ 2517 w 10000"/>
              <a:gd name="connsiteY37" fmla="*/ 9885 h 10000"/>
              <a:gd name="connsiteX38" fmla="*/ 2655 w 10000"/>
              <a:gd name="connsiteY38" fmla="*/ 9851 h 10000"/>
              <a:gd name="connsiteX39" fmla="*/ 2979 w 10000"/>
              <a:gd name="connsiteY39" fmla="*/ 9739 h 10000"/>
              <a:gd name="connsiteX40" fmla="*/ 3366 w 10000"/>
              <a:gd name="connsiteY40" fmla="*/ 9755 h 10000"/>
              <a:gd name="connsiteX41" fmla="*/ 3847 w 10000"/>
              <a:gd name="connsiteY41" fmla="*/ 9688 h 10000"/>
              <a:gd name="connsiteX42" fmla="*/ 4246 w 10000"/>
              <a:gd name="connsiteY42" fmla="*/ 9755 h 10000"/>
              <a:gd name="connsiteX43" fmla="*/ 4827 w 10000"/>
              <a:gd name="connsiteY43" fmla="*/ 9728 h 10000"/>
              <a:gd name="connsiteX44" fmla="*/ 5319 w 10000"/>
              <a:gd name="connsiteY44" fmla="*/ 9677 h 10000"/>
              <a:gd name="connsiteX45" fmla="*/ 5676 w 10000"/>
              <a:gd name="connsiteY45" fmla="*/ 9761 h 10000"/>
              <a:gd name="connsiteX46" fmla="*/ 6072 w 10000"/>
              <a:gd name="connsiteY46" fmla="*/ 9693 h 10000"/>
              <a:gd name="connsiteX47" fmla="*/ 6448 w 10000"/>
              <a:gd name="connsiteY47" fmla="*/ 9749 h 10000"/>
              <a:gd name="connsiteX48" fmla="*/ 6911 w 10000"/>
              <a:gd name="connsiteY48" fmla="*/ 9761 h 10000"/>
              <a:gd name="connsiteX49" fmla="*/ 7346 w 10000"/>
              <a:gd name="connsiteY49" fmla="*/ 9649 h 10000"/>
              <a:gd name="connsiteX50" fmla="*/ 7704 w 10000"/>
              <a:gd name="connsiteY50" fmla="*/ 9728 h 10000"/>
              <a:gd name="connsiteX51" fmla="*/ 8103 w 10000"/>
              <a:gd name="connsiteY51" fmla="*/ 9665 h 10000"/>
              <a:gd name="connsiteX52" fmla="*/ 8479 w 10000"/>
              <a:gd name="connsiteY52" fmla="*/ 9721 h 10000"/>
              <a:gd name="connsiteX53" fmla="*/ 8740 w 10000"/>
              <a:gd name="connsiteY53" fmla="*/ 9930 h 10000"/>
              <a:gd name="connsiteX54" fmla="*/ 8990 w 10000"/>
              <a:gd name="connsiteY54" fmla="*/ 9637 h 10000"/>
              <a:gd name="connsiteX55" fmla="*/ 9329 w 10000"/>
              <a:gd name="connsiteY55" fmla="*/ 9490 h 10000"/>
              <a:gd name="connsiteX56" fmla="*/ 9609 w 10000"/>
              <a:gd name="connsiteY56" fmla="*/ 8859 h 10000"/>
              <a:gd name="connsiteX57" fmla="*/ 9769 w 10000"/>
              <a:gd name="connsiteY57" fmla="*/ 8144 h 10000"/>
              <a:gd name="connsiteX58" fmla="*/ 9840 w 10000"/>
              <a:gd name="connsiteY58" fmla="*/ 7535 h 10000"/>
              <a:gd name="connsiteX59" fmla="*/ 9803 w 10000"/>
              <a:gd name="connsiteY59" fmla="*/ 6730 h 10000"/>
              <a:gd name="connsiteX60" fmla="*/ 9844 w 10000"/>
              <a:gd name="connsiteY60" fmla="*/ 6060 h 10000"/>
              <a:gd name="connsiteX61" fmla="*/ 9824 w 10000"/>
              <a:gd name="connsiteY61" fmla="*/ 5080 h 10000"/>
              <a:gd name="connsiteX62" fmla="*/ 9795 w 10000"/>
              <a:gd name="connsiteY62" fmla="*/ 4251 h 10000"/>
              <a:gd name="connsiteX63" fmla="*/ 9844 w 10000"/>
              <a:gd name="connsiteY63" fmla="*/ 3654 h 10000"/>
              <a:gd name="connsiteX64" fmla="*/ 9806 w 10000"/>
              <a:gd name="connsiteY64" fmla="*/ 2989 h 10000"/>
              <a:gd name="connsiteX65" fmla="*/ 9769 w 10000"/>
              <a:gd name="connsiteY65" fmla="*/ 2375 h 10000"/>
              <a:gd name="connsiteX66" fmla="*/ 9672 w 10000"/>
              <a:gd name="connsiteY66" fmla="*/ 1648 h 10000"/>
              <a:gd name="connsiteX67" fmla="*/ 9597 w 10000"/>
              <a:gd name="connsiteY67" fmla="*/ 1119 h 10000"/>
              <a:gd name="connsiteX68" fmla="*/ 9430 w 10000"/>
              <a:gd name="connsiteY68" fmla="*/ 724 h 10000"/>
              <a:gd name="connsiteX69" fmla="*/ 9117 w 10000"/>
              <a:gd name="connsiteY69" fmla="*/ 493 h 10000"/>
              <a:gd name="connsiteX70" fmla="*/ 9113 w 10000"/>
              <a:gd name="connsiteY70" fmla="*/ 488 h 10000"/>
              <a:gd name="connsiteX71" fmla="*/ 8807 w 10000"/>
              <a:gd name="connsiteY71" fmla="*/ 268 h 10000"/>
              <a:gd name="connsiteX72" fmla="*/ 8442 w 10000"/>
              <a:gd name="connsiteY72" fmla="*/ 296 h 10000"/>
              <a:gd name="connsiteX73" fmla="*/ 8051 w 10000"/>
              <a:gd name="connsiteY73" fmla="*/ 285 h 10000"/>
              <a:gd name="connsiteX74" fmla="*/ 7574 w 10000"/>
              <a:gd name="connsiteY74" fmla="*/ 347 h 10000"/>
              <a:gd name="connsiteX75" fmla="*/ 7175 w 10000"/>
              <a:gd name="connsiteY75" fmla="*/ 2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458 w 10002"/>
              <a:gd name="connsiteY0" fmla="*/ 427 h 10010"/>
              <a:gd name="connsiteX1" fmla="*/ 5025 w 10002"/>
              <a:gd name="connsiteY1" fmla="*/ 73 h 10010"/>
              <a:gd name="connsiteX2" fmla="*/ 549 w 10002"/>
              <a:gd name="connsiteY2" fmla="*/ 444 h 10010"/>
              <a:gd name="connsiteX3" fmla="*/ 3 w 10002"/>
              <a:gd name="connsiteY3" fmla="*/ 5328 h 10010"/>
              <a:gd name="connsiteX4" fmla="*/ 552 w 10002"/>
              <a:gd name="connsiteY4" fmla="*/ 9651 h 10010"/>
              <a:gd name="connsiteX5" fmla="*/ 5007 w 10002"/>
              <a:gd name="connsiteY5" fmla="*/ 9903 h 10010"/>
              <a:gd name="connsiteX6" fmla="*/ 9684 w 10002"/>
              <a:gd name="connsiteY6" fmla="*/ 9547 h 10010"/>
              <a:gd name="connsiteX7" fmla="*/ 10000 w 10002"/>
              <a:gd name="connsiteY7" fmla="*/ 5047 h 10010"/>
              <a:gd name="connsiteX8" fmla="*/ 9458 w 10002"/>
              <a:gd name="connsiteY8" fmla="*/ 427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981 w 10541"/>
              <a:gd name="connsiteY0" fmla="*/ 454 h 10623"/>
              <a:gd name="connsiteX1" fmla="*/ 5232 w 10541"/>
              <a:gd name="connsiteY1" fmla="*/ 76 h 10623"/>
              <a:gd name="connsiteX2" fmla="*/ 475 w 10541"/>
              <a:gd name="connsiteY2" fmla="*/ 642 h 10623"/>
              <a:gd name="connsiteX3" fmla="*/ 9 w 10541"/>
              <a:gd name="connsiteY3" fmla="*/ 5146 h 10623"/>
              <a:gd name="connsiteX4" fmla="*/ 570 w 10541"/>
              <a:gd name="connsiteY4" fmla="*/ 10317 h 10623"/>
              <a:gd name="connsiteX5" fmla="*/ 5330 w 10541"/>
              <a:gd name="connsiteY5" fmla="*/ 10465 h 10623"/>
              <a:gd name="connsiteX6" fmla="*/ 10144 w 10541"/>
              <a:gd name="connsiteY6" fmla="*/ 10181 h 10623"/>
              <a:gd name="connsiteX7" fmla="*/ 10534 w 10541"/>
              <a:gd name="connsiteY7" fmla="*/ 5414 h 10623"/>
              <a:gd name="connsiteX8" fmla="*/ 9981 w 10541"/>
              <a:gd name="connsiteY8" fmla="*/ 454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4/18/2024</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53903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788 w 9999"/>
              <a:gd name="connsiteY0" fmla="*/ 2036 h 9942"/>
              <a:gd name="connsiteX1" fmla="*/ 4889 w 9999"/>
              <a:gd name="connsiteY1" fmla="*/ 9940 h 9942"/>
              <a:gd name="connsiteX2" fmla="*/ 8120 w 9999"/>
              <a:gd name="connsiteY2" fmla="*/ 1112 h 9942"/>
              <a:gd name="connsiteX3" fmla="*/ 788 w 9999"/>
              <a:gd name="connsiteY3" fmla="*/ 2036 h 9942"/>
            </a:gdLst>
            <a:ahLst/>
            <a:cxnLst>
              <a:cxn ang="0">
                <a:pos x="connsiteX0" y="connsiteY0"/>
              </a:cxn>
              <a:cxn ang="0">
                <a:pos x="connsiteX1" y="connsiteY1"/>
              </a:cxn>
              <a:cxn ang="0">
                <a:pos x="connsiteX2" y="connsiteY2"/>
              </a:cxn>
              <a:cxn ang="0">
                <a:pos x="connsiteX3" y="connsiteY3"/>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769 w 9999"/>
              <a:gd name="connsiteY0" fmla="*/ 1850 h 9975"/>
              <a:gd name="connsiteX1" fmla="*/ 4961 w 9999"/>
              <a:gd name="connsiteY1" fmla="*/ 9973 h 9975"/>
              <a:gd name="connsiteX2" fmla="*/ 8076 w 9999"/>
              <a:gd name="connsiteY2" fmla="*/ 1230 h 9975"/>
              <a:gd name="connsiteX3" fmla="*/ 769 w 9999"/>
              <a:gd name="connsiteY3" fmla="*/ 1850 h 9975"/>
            </a:gdLst>
            <a:ahLst/>
            <a:cxnLst>
              <a:cxn ang="0">
                <a:pos x="connsiteX0" y="connsiteY0"/>
              </a:cxn>
              <a:cxn ang="0">
                <a:pos x="connsiteX1" y="connsiteY1"/>
              </a:cxn>
              <a:cxn ang="0">
                <a:pos x="connsiteX2" y="connsiteY2"/>
              </a:cxn>
              <a:cxn ang="0">
                <a:pos x="connsiteX3" y="connsiteY3"/>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792 w 12838"/>
              <a:gd name="connsiteY0" fmla="*/ 2582 h 11704"/>
              <a:gd name="connsiteX1" fmla="*/ 1166 w 12838"/>
              <a:gd name="connsiteY1" fmla="*/ 9725 h 11704"/>
              <a:gd name="connsiteX2" fmla="*/ 6756 w 12838"/>
              <a:gd name="connsiteY2" fmla="*/ 11634 h 11704"/>
              <a:gd name="connsiteX3" fmla="*/ 11713 w 12838"/>
              <a:gd name="connsiteY3" fmla="*/ 9146 h 11704"/>
              <a:gd name="connsiteX4" fmla="*/ 12212 w 12838"/>
              <a:gd name="connsiteY4" fmla="*/ 3348 h 11704"/>
              <a:gd name="connsiteX5" fmla="*/ 6420 w 12838"/>
              <a:gd name="connsiteY5" fmla="*/ 6 h 11704"/>
              <a:gd name="connsiteX6" fmla="*/ 792 w 12838"/>
              <a:gd name="connsiteY6" fmla="*/ 2582 h 11704"/>
              <a:gd name="connsiteX7" fmla="*/ 1095 w 12716"/>
              <a:gd name="connsiteY7" fmla="*/ 1601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572 w 12689"/>
              <a:gd name="connsiteY0" fmla="*/ 2808 h 11694"/>
              <a:gd name="connsiteX1" fmla="*/ 1195 w 12689"/>
              <a:gd name="connsiteY1" fmla="*/ 9707 h 11694"/>
              <a:gd name="connsiteX2" fmla="*/ 6723 w 12689"/>
              <a:gd name="connsiteY2" fmla="*/ 11686 h 11694"/>
              <a:gd name="connsiteX3" fmla="*/ 11680 w 12689"/>
              <a:gd name="connsiteY3" fmla="*/ 9198 h 11694"/>
              <a:gd name="connsiteX4" fmla="*/ 12121 w 12689"/>
              <a:gd name="connsiteY4" fmla="*/ 3480 h 11694"/>
              <a:gd name="connsiteX5" fmla="*/ 6370 w 12689"/>
              <a:gd name="connsiteY5" fmla="*/ 9 h 11694"/>
              <a:gd name="connsiteX6" fmla="*/ 572 w 12689"/>
              <a:gd name="connsiteY6" fmla="*/ 2808 h 11694"/>
              <a:gd name="connsiteX7" fmla="*/ 1095 w 12716"/>
              <a:gd name="connsiteY7" fmla="*/ 1601 h 1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795 w 9953"/>
              <a:gd name="connsiteY0" fmla="*/ 2112 h 10000"/>
              <a:gd name="connsiteX1" fmla="*/ 4865 w 9953"/>
              <a:gd name="connsiteY1" fmla="*/ 10000 h 10000"/>
              <a:gd name="connsiteX2" fmla="*/ 8101 w 9953"/>
              <a:gd name="connsiteY2" fmla="*/ 1085 h 10000"/>
              <a:gd name="connsiteX3" fmla="*/ 795 w 9953"/>
              <a:gd name="connsiteY3" fmla="*/ 2112 h 10000"/>
            </a:gdLst>
            <a:ahLst/>
            <a:cxnLst>
              <a:cxn ang="0">
                <a:pos x="connsiteX0" y="connsiteY0"/>
              </a:cxn>
              <a:cxn ang="0">
                <a:pos x="connsiteX1" y="connsiteY1"/>
              </a:cxn>
              <a:cxn ang="0">
                <a:pos x="connsiteX2" y="connsiteY2"/>
              </a:cxn>
              <a:cxn ang="0">
                <a:pos x="connsiteX3" y="connsiteY3"/>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790 w 9982"/>
              <a:gd name="connsiteY0" fmla="*/ 1928 h 10042"/>
              <a:gd name="connsiteX1" fmla="*/ 4891 w 9982"/>
              <a:gd name="connsiteY1" fmla="*/ 10040 h 10042"/>
              <a:gd name="connsiteX2" fmla="*/ 8094 w 9982"/>
              <a:gd name="connsiteY2" fmla="*/ 1192 h 10042"/>
              <a:gd name="connsiteX3" fmla="*/ 790 w 9982"/>
              <a:gd name="connsiteY3" fmla="*/ 1928 h 10042"/>
            </a:gdLst>
            <a:ahLst/>
            <a:cxnLst>
              <a:cxn ang="0">
                <a:pos x="connsiteX0" y="connsiteY0"/>
              </a:cxn>
              <a:cxn ang="0">
                <a:pos x="connsiteX1" y="connsiteY1"/>
              </a:cxn>
              <a:cxn ang="0">
                <a:pos x="connsiteX2" y="connsiteY2"/>
              </a:cxn>
              <a:cxn ang="0">
                <a:pos x="connsiteX3" y="connsiteY3"/>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791 w 9968"/>
              <a:gd name="connsiteY0" fmla="*/ 2001 h 10040"/>
              <a:gd name="connsiteX1" fmla="*/ 4896 w 9968"/>
              <a:gd name="connsiteY1" fmla="*/ 10038 h 10040"/>
              <a:gd name="connsiteX2" fmla="*/ 8068 w 9968"/>
              <a:gd name="connsiteY2" fmla="*/ 1159 h 10040"/>
              <a:gd name="connsiteX3" fmla="*/ 791 w 9968"/>
              <a:gd name="connsiteY3" fmla="*/ 2001 h 10040"/>
            </a:gdLst>
            <a:ahLst/>
            <a:cxnLst>
              <a:cxn ang="0">
                <a:pos x="connsiteX0" y="connsiteY0"/>
              </a:cxn>
              <a:cxn ang="0">
                <a:pos x="connsiteX1" y="connsiteY1"/>
              </a:cxn>
              <a:cxn ang="0">
                <a:pos x="connsiteX2" y="connsiteY2"/>
              </a:cxn>
              <a:cxn ang="0">
                <a:pos x="connsiteX3" y="connsiteY3"/>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800109 w 3896426"/>
              <a:gd name="connsiteY0" fmla="*/ 132 h 2593695"/>
              <a:gd name="connsiteX1" fmla="*/ 2021406 w 3896426"/>
              <a:gd name="connsiteY1" fmla="*/ 9550 h 2593695"/>
              <a:gd name="connsiteX2" fmla="*/ 3716517 w 3896426"/>
              <a:gd name="connsiteY2" fmla="*/ 849755 h 2593695"/>
              <a:gd name="connsiteX3" fmla="*/ 3525341 w 3896426"/>
              <a:gd name="connsiteY3" fmla="*/ 2135863 h 2593695"/>
              <a:gd name="connsiteX4" fmla="*/ 1774866 w 3896426"/>
              <a:gd name="connsiteY4" fmla="*/ 2592645 h 2593695"/>
              <a:gd name="connsiteX5" fmla="*/ 307495 w 3896426"/>
              <a:gd name="connsiteY5" fmla="*/ 2060881 h 2593695"/>
              <a:gd name="connsiteX6" fmla="*/ 244180 w 3896426"/>
              <a:gd name="connsiteY6" fmla="*/ 487105 h 2593695"/>
              <a:gd name="connsiteX7" fmla="*/ 1800109 w 3896426"/>
              <a:gd name="connsiteY7" fmla="*/ 132 h 259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44269"/>
              <a:gd name="connsiteY0" fmla="*/ 856 h 2479101"/>
              <a:gd name="connsiteX1" fmla="*/ 3370150 w 3744269"/>
              <a:gd name="connsiteY1" fmla="*/ 407123 h 2479101"/>
              <a:gd name="connsiteX2" fmla="*/ 3561764 w 3744269"/>
              <a:gd name="connsiteY2" fmla="*/ 1874017 h 2479101"/>
              <a:gd name="connsiteX3" fmla="*/ 1842967 w 3744269"/>
              <a:gd name="connsiteY3" fmla="*/ 2477864 h 2479101"/>
              <a:gd name="connsiteX4" fmla="*/ 165893 w 3744269"/>
              <a:gd name="connsiteY4" fmla="*/ 1742039 h 2479101"/>
              <a:gd name="connsiteX5" fmla="*/ 294495 w 3744269"/>
              <a:gd name="connsiteY5" fmla="*/ 529867 h 2479101"/>
              <a:gd name="connsiteX6" fmla="*/ 1740027 w 3744269"/>
              <a:gd name="connsiteY6" fmla="*/ 2430 h 2479101"/>
              <a:gd name="connsiteX7" fmla="*/ 1941340 w 3744269"/>
              <a:gd name="connsiteY7" fmla="*/ 856 h 247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p:nvPr userDrawn="1"/>
        </p:nvSpPr>
        <p:spPr bwMode="auto">
          <a:xfrm rot="21432708">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751 w 9925"/>
              <a:gd name="connsiteY0" fmla="*/ 1992 h 9971"/>
              <a:gd name="connsiteX1" fmla="*/ 4975 w 9925"/>
              <a:gd name="connsiteY1" fmla="*/ 9970 h 9971"/>
              <a:gd name="connsiteX2" fmla="*/ 7983 w 9925"/>
              <a:gd name="connsiteY2" fmla="*/ 1107 h 9971"/>
              <a:gd name="connsiteX3" fmla="*/ 751 w 9925"/>
              <a:gd name="connsiteY3" fmla="*/ 1992 h 9971"/>
            </a:gdLst>
            <a:ahLst/>
            <a:cxnLst>
              <a:cxn ang="0">
                <a:pos x="connsiteX0" y="connsiteY0"/>
              </a:cxn>
              <a:cxn ang="0">
                <a:pos x="connsiteX1" y="connsiteY1"/>
              </a:cxn>
              <a:cxn ang="0">
                <a:pos x="connsiteX2" y="connsiteY2"/>
              </a:cxn>
              <a:cxn ang="0">
                <a:pos x="connsiteX3" y="connsiteY3"/>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extLst>
      <p:ext uri="{BB962C8B-B14F-4D97-AF65-F5344CB8AC3E}">
        <p14:creationId xmlns:p14="http://schemas.microsoft.com/office/powerpoint/2010/main" val="41457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4/18/2024</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2701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4/18/2024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31035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4/18/2024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99833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4/18/2024</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97842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p>
        </p:txBody>
      </p:sp>
      <p:sp>
        <p:nvSpPr>
          <p:cNvPr id="3" name="Text Placeholder 2"/>
          <p:cNvSpPr>
            <a:spLocks noGrp="1"/>
          </p:cNvSpPr>
          <p:nvPr>
            <p:ph type="body" idx="1"/>
          </p:nvPr>
        </p:nvSpPr>
        <p:spPr>
          <a:xfrm>
            <a:off x="1293813" y="1681163"/>
            <a:ext cx="4572000" cy="823912"/>
          </a:xfrm>
        </p:spPr>
        <p:txBody>
          <a:bodyPr anchor="ctr"/>
          <a:lstStyle>
            <a:lvl1pPr marL="0" indent="0">
              <a:spcBef>
                <a:spcPct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ct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4/18/2024</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1669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A51DDA0C-6C19-4D52-B793-EB74054CE04B}" type="datetimeFigureOut">
              <a:rPr lang="en-US" smtClean="0"/>
              <a:t>4/18/2024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4/18/2024</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0383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5760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4/18/2024</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5946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4/18/2024</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332880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4/18/2024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0175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851 w 10439"/>
              <a:gd name="connsiteY0" fmla="*/ 10492 h 10492"/>
              <a:gd name="connsiteX1" fmla="*/ 10439 w 10439"/>
              <a:gd name="connsiteY1" fmla="*/ 9531 h 10492"/>
              <a:gd name="connsiteX2" fmla="*/ 10397 w 10439"/>
              <a:gd name="connsiteY2" fmla="*/ 891 h 10492"/>
              <a:gd name="connsiteX3" fmla="*/ 9701 w 10439"/>
              <a:gd name="connsiteY3" fmla="*/ 0 h 10492"/>
              <a:gd name="connsiteX4" fmla="*/ 695 w 10439"/>
              <a:gd name="connsiteY4" fmla="*/ 2 h 10492"/>
              <a:gd name="connsiteX5" fmla="*/ 0 w 10439"/>
              <a:gd name="connsiteY5" fmla="*/ 1029 h 10492"/>
              <a:gd name="connsiteX6" fmla="*/ 34 w 10439"/>
              <a:gd name="connsiteY6" fmla="*/ 9604 h 10492"/>
              <a:gd name="connsiteX7" fmla="*/ 679 w 10439"/>
              <a:gd name="connsiteY7" fmla="*/ 10484 h 10492"/>
              <a:gd name="connsiteX8" fmla="*/ 9851 w 10439"/>
              <a:gd name="connsiteY8" fmla="*/ 10492 h 10492"/>
              <a:gd name="connsiteX9" fmla="*/ 9151 w 10171"/>
              <a:gd name="connsiteY9" fmla="*/ 10066 h 10158"/>
              <a:gd name="connsiteX10" fmla="*/ 9151 w 10171"/>
              <a:gd name="connsiteY10" fmla="*/ 10066 h 10158"/>
              <a:gd name="connsiteX11" fmla="*/ 9151 w 10092"/>
              <a:gd name="connsiteY11" fmla="*/ 10081 h 10173"/>
              <a:gd name="connsiteX12" fmla="*/ 9151 w 10092"/>
              <a:gd name="connsiteY12" fmla="*/ 9987 h 10079"/>
              <a:gd name="connsiteX13" fmla="*/ 9136 w 10077"/>
              <a:gd name="connsiteY13" fmla="*/ 10050 h 10076"/>
              <a:gd name="connsiteX14" fmla="*/ 9136 w 10077"/>
              <a:gd name="connsiteY14" fmla="*/ 10050 h 10076"/>
              <a:gd name="connsiteX15" fmla="*/ 9133 w 10074"/>
              <a:gd name="connsiteY15" fmla="*/ 10050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4/18/2024</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extLst>
      <p:ext uri="{BB962C8B-B14F-4D97-AF65-F5344CB8AC3E}">
        <p14:creationId xmlns:p14="http://schemas.microsoft.com/office/powerpoint/2010/main" val="112319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0F5A3F62-C6A6-4028-AF26-C0B2AB2D6F57}" type="datetimeFigureOut">
              <a:rPr lang="en-US" smtClean="0"/>
              <a:t>4/18/2024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8A0B3D8-5520-483A-9912-350B1630B73F}" type="datetimeFigureOut">
              <a:rPr lang="en-US" smtClean="0"/>
              <a:t>4/18/2024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5B696551-6EA5-422A-BF92-F9FDB41F1480}" type="datetimeFigureOut">
              <a:rPr lang="en-US" smtClean="0"/>
              <a:t>4/18/2024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6EA8CE8-E7DD-49C8-8ECD-7636D43C1AD0}" type="datetimeFigureOut">
              <a:rPr lang="en-US" smtClean="0"/>
              <a:t>4/18/2024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E9611C79-DBD0-4607-82DA-F04C93F41281}" type="datetimeFigureOut">
              <a:rPr lang="en-US" smtClean="0"/>
              <a:t>4/18/2024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F953A29-17B5-41A6-BCDB-32B1D028551A}" type="datetimeFigureOut">
              <a:rPr lang="en-US" smtClean="0"/>
              <a:t>4/18/2024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image" Target="../media/image5.png"/><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a:stretch>
            <a:fillRect/>
          </a:stretch>
        </p:blipFill>
        <p:spPr>
          <a:xfrm>
            <a:off x="0" y="0"/>
            <a:ext cx="12191999" cy="6857999"/>
          </a:xfrm>
          <a:prstGeom prst="rect">
            <a:avLst/>
          </a:prstGeom>
        </p:spPr>
      </p:pic>
      <p:pic>
        <p:nvPicPr>
          <p:cNvPr id="17" name="bg object 17"/>
          <p:cNvPicPr/>
          <p:nvPr/>
        </p:nvPicPr>
        <p:blipFill>
          <a:blip r:embed="rId8"/>
          <a:stretch>
            <a:fillRect/>
          </a:stretch>
        </p:blipFill>
        <p:spPr>
          <a:xfrm>
            <a:off x="0" y="1984249"/>
            <a:ext cx="12191999" cy="4873750"/>
          </a:xfrm>
          <a:prstGeom prst="rect">
            <a:avLst/>
          </a:prstGeom>
        </p:spPr>
      </p:pic>
      <p:pic>
        <p:nvPicPr>
          <p:cNvPr id="18" name="bg object 18"/>
          <p:cNvPicPr/>
          <p:nvPr/>
        </p:nvPicPr>
        <p:blipFill>
          <a:blip r:embed="rId9"/>
          <a:stretch>
            <a:fillRect/>
          </a:stretch>
        </p:blipFill>
        <p:spPr>
          <a:xfrm>
            <a:off x="-490" y="2111249"/>
            <a:ext cx="12189112" cy="4746911"/>
          </a:xfrm>
          <a:prstGeom prst="rect">
            <a:avLst/>
          </a:prstGeom>
        </p:spPr>
      </p:pic>
      <p:pic>
        <p:nvPicPr>
          <p:cNvPr id="19" name="bg object 19"/>
          <p:cNvPicPr/>
          <p:nvPr/>
        </p:nvPicPr>
        <p:blipFill>
          <a:blip r:embed="rId10"/>
          <a:stretch>
            <a:fillRect/>
          </a:stretch>
        </p:blipFill>
        <p:spPr>
          <a:xfrm>
            <a:off x="9742685" y="0"/>
            <a:ext cx="2449314" cy="1998529"/>
          </a:xfrm>
          <a:prstGeom prst="rect">
            <a:avLst/>
          </a:prstGeom>
        </p:spPr>
      </p:pic>
      <p:pic>
        <p:nvPicPr>
          <p:cNvPr id="20" name="bg object 20"/>
          <p:cNvPicPr/>
          <p:nvPr/>
        </p:nvPicPr>
        <p:blipFill>
          <a:blip r:embed="rId11"/>
          <a:stretch>
            <a:fillRect/>
          </a:stretch>
        </p:blipFill>
        <p:spPr>
          <a:xfrm>
            <a:off x="10060185" y="104"/>
            <a:ext cx="2130930" cy="1490424"/>
          </a:xfrm>
          <a:prstGeom prst="rect">
            <a:avLst/>
          </a:prstGeom>
        </p:spPr>
      </p:pic>
      <p:sp>
        <p:nvSpPr>
          <p:cNvPr id="2" name="Holder 2"/>
          <p:cNvSpPr>
            <a:spLocks noGrp="1"/>
          </p:cNvSpPr>
          <p:nvPr>
            <p:ph type="title"/>
          </p:nvPr>
        </p:nvSpPr>
        <p:spPr>
          <a:xfrm>
            <a:off x="4616127" y="1776678"/>
            <a:ext cx="3333750" cy="604519"/>
          </a:xfrm>
          <a:prstGeom prst="rect">
            <a:avLst/>
          </a:prstGeom>
        </p:spPr>
        <p:txBody>
          <a:bodyPr wrap="square" lIns="0" tIns="0" rIns="0" bIns="0">
            <a:spAutoFit/>
          </a:bodyPr>
          <a:lstStyle>
            <a:lvl1pPr>
              <a:defRPr sz="3800" b="0" i="0">
                <a:solidFill>
                  <a:schemeClr val="bg1"/>
                </a:solidFill>
                <a:latin typeface="Calibri"/>
                <a:cs typeface="Calibri"/>
              </a:defRPr>
            </a:lvl1pPr>
          </a:lstStyle>
          <a:p>
            <a:endParaRPr/>
          </a:p>
        </p:txBody>
      </p:sp>
      <p:sp>
        <p:nvSpPr>
          <p:cNvPr id="3" name="Holder 3"/>
          <p:cNvSpPr>
            <a:spLocks noGrp="1"/>
          </p:cNvSpPr>
          <p:nvPr>
            <p:ph type="body" idx="1"/>
          </p:nvPr>
        </p:nvSpPr>
        <p:spPr>
          <a:xfrm>
            <a:off x="1059792" y="2082063"/>
            <a:ext cx="10072414" cy="19824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662823" y="6467716"/>
            <a:ext cx="865504"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D8D8D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spc="-10"/>
              <a:t>Project</a:t>
            </a:r>
            <a:r>
              <a:rPr spc="-55"/>
              <a:t> </a:t>
            </a:r>
            <a:r>
              <a:rPr spc="-5"/>
              <a:t>Name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4/18/2024</a:t>
            </a:fld>
            <a:endParaRPr lang="en-US"/>
          </a:p>
        </p:txBody>
      </p:sp>
      <p:sp>
        <p:nvSpPr>
          <p:cNvPr id="6" name="Holder 6"/>
          <p:cNvSpPr>
            <a:spLocks noGrp="1"/>
          </p:cNvSpPr>
          <p:nvPr>
            <p:ph type="sldNum" sz="quarter" idx="7"/>
          </p:nvPr>
        </p:nvSpPr>
        <p:spPr>
          <a:xfrm>
            <a:off x="10421491" y="6467716"/>
            <a:ext cx="231140" cy="178434"/>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D8D8D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a:t>‹#›</a:t>
            </a:fld>
            <a:endParaRPr/>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3">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5"/>
            <p:cNvSpPr/>
            <p:nvPr/>
          </p:nvSpPr>
          <p:spPr bwMode="auto">
            <a:xfrm rot="2025321">
              <a:off x="3215871" y="5461352"/>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5"/>
            <p:cNvSpPr/>
            <p:nvPr/>
          </p:nvSpPr>
          <p:spPr bwMode="auto">
            <a:xfrm rot="14508995">
              <a:off x="1506248" y="1325481"/>
              <a:ext cx="1560885"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
            <p:cNvSpPr/>
            <p:nvPr/>
          </p:nvSpPr>
          <p:spPr bwMode="auto">
            <a:xfrm rot="19178520">
              <a:off x="794952" y="4408491"/>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5"/>
            <p:cNvSpPr/>
            <p:nvPr/>
          </p:nvSpPr>
          <p:spPr bwMode="auto">
            <a:xfrm rot="18361204">
              <a:off x="585549" y="2729600"/>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5"/>
            <p:cNvSpPr/>
            <p:nvPr/>
          </p:nvSpPr>
          <p:spPr bwMode="auto">
            <a:xfrm rot="18887228">
              <a:off x="2845793" y="398972"/>
              <a:ext cx="751602" cy="53438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5"/>
            <p:cNvSpPr/>
            <p:nvPr/>
          </p:nvSpPr>
          <p:spPr bwMode="auto">
            <a:xfrm rot="3158362">
              <a:off x="4953877" y="47681"/>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5"/>
            <p:cNvSpPr/>
            <p:nvPr/>
          </p:nvSpPr>
          <p:spPr bwMode="auto">
            <a:xfrm rot="15300000">
              <a:off x="372301" y="110618"/>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5"/>
            <p:cNvSpPr/>
            <p:nvPr/>
          </p:nvSpPr>
          <p:spPr bwMode="auto">
            <a:xfrm rot="18429800">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
            <p:cNvSpPr/>
            <p:nvPr/>
          </p:nvSpPr>
          <p:spPr bwMode="auto">
            <a:xfrm rot="9774837">
              <a:off x="7616357" y="209399"/>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5"/>
            <p:cNvSpPr/>
            <p:nvPr/>
          </p:nvSpPr>
          <p:spPr bwMode="auto">
            <a:xfrm rot="1867807">
              <a:off x="296590" y="1491912"/>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5"/>
            <p:cNvSpPr/>
            <p:nvPr/>
          </p:nvSpPr>
          <p:spPr bwMode="auto">
            <a:xfrm rot="4931296">
              <a:off x="1451218" y="4433327"/>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5"/>
            <p:cNvSpPr/>
            <p:nvPr/>
          </p:nvSpPr>
          <p:spPr bwMode="auto">
            <a:xfrm>
              <a:off x="8305602" y="4863814"/>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5"/>
            <p:cNvSpPr/>
            <p:nvPr/>
          </p:nvSpPr>
          <p:spPr bwMode="auto">
            <a:xfrm rot="4114372">
              <a:off x="9682698" y="4471004"/>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7"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5"/>
            <p:cNvSpPr/>
            <p:nvPr/>
          </p:nvSpPr>
          <p:spPr bwMode="auto">
            <a:xfrm rot="20866704" flipH="1">
              <a:off x="2113649" y="5829067"/>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5"/>
            <p:cNvSpPr/>
            <p:nvPr/>
          </p:nvSpPr>
          <p:spPr bwMode="auto">
            <a:xfrm rot="6300000">
              <a:off x="10336485" y="3300934"/>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5"/>
            <p:cNvSpPr/>
            <p:nvPr/>
          </p:nvSpPr>
          <p:spPr bwMode="auto">
            <a:xfrm rot="16819536">
              <a:off x="9137575" y="2791032"/>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5"/>
            <p:cNvSpPr/>
            <p:nvPr/>
          </p:nvSpPr>
          <p:spPr bwMode="auto">
            <a:xfrm rot="20242592">
              <a:off x="11274781" y="3289140"/>
              <a:ext cx="1153331" cy="1109791"/>
            </a:xfrm>
            <a:custGeom>
              <a:avLst/>
              <a:gdLst/>
              <a:ahLst/>
              <a:cxnLst/>
              <a:rect l="l" t="t" r="r" b="b"/>
              <a:pathLst>
                <a:path w="1073531" h="1033003">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
            <p:cNvSpPr/>
            <p:nvPr/>
          </p:nvSpPr>
          <p:spPr bwMode="auto">
            <a:xfrm rot="20449548">
              <a:off x="11049786" y="1282471"/>
              <a:ext cx="1329114" cy="1109791"/>
            </a:xfrm>
            <a:custGeom>
              <a:avLst/>
              <a:gdLst/>
              <a:ahLst/>
              <a:cxnLst/>
              <a:rect l="l" t="t" r="r" b="b"/>
              <a:pathLst>
                <a:path w="1237152" h="1033003">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
            <p:cNvSpPr/>
            <p:nvPr/>
          </p:nvSpPr>
          <p:spPr bwMode="auto">
            <a:xfrm rot="19947144" flipH="1" flipV="1">
              <a:off x="11168910" y="2812073"/>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
            <p:cNvSpPr/>
            <p:nvPr/>
          </p:nvSpPr>
          <p:spPr bwMode="auto">
            <a:xfrm rot="20882064"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6">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5"/>
            <p:cNvSpPr/>
            <p:nvPr/>
          </p:nvSpPr>
          <p:spPr bwMode="auto">
            <a:xfrm rot="2242058">
              <a:off x="1189940" y="71938"/>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7"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70" name="Freeform 5"/>
            <p:cNvSpPr/>
            <p:nvPr/>
          </p:nvSpPr>
          <p:spPr bwMode="auto">
            <a:xfrm rot="18086560">
              <a:off x="3005839" y="1342376"/>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5"/>
            <p:cNvSpPr/>
            <p:nvPr/>
          </p:nvSpPr>
          <p:spPr bwMode="auto">
            <a:xfrm rot="2700000">
              <a:off x="6323922" y="280620"/>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5"/>
            <p:cNvSpPr/>
            <p:nvPr/>
          </p:nvSpPr>
          <p:spPr bwMode="auto">
            <a:xfrm rot="3158362">
              <a:off x="9758862" y="833930"/>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5"/>
            <p:cNvSpPr/>
            <p:nvPr/>
          </p:nvSpPr>
          <p:spPr bwMode="auto">
            <a:xfrm rot="288769">
              <a:off x="8339180" y="736129"/>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5"/>
            <p:cNvSpPr/>
            <p:nvPr/>
          </p:nvSpPr>
          <p:spPr bwMode="auto">
            <a:xfrm rot="14260338">
              <a:off x="3640228" y="3004044"/>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5"/>
            <p:cNvSpPr/>
            <p:nvPr/>
          </p:nvSpPr>
          <p:spPr bwMode="auto">
            <a:xfrm rot="18361204">
              <a:off x="1961122" y="2556891"/>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5"/>
            <p:cNvSpPr/>
            <p:nvPr/>
          </p:nvSpPr>
          <p:spPr bwMode="auto">
            <a:xfrm rot="1968420">
              <a:off x="4291573" y="2082079"/>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5"/>
            <p:cNvSpPr/>
            <p:nvPr/>
          </p:nvSpPr>
          <p:spPr bwMode="auto">
            <a:xfrm rot="10207366">
              <a:off x="2731864" y="2232261"/>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5"/>
            <p:cNvSpPr/>
            <p:nvPr/>
          </p:nvSpPr>
          <p:spPr bwMode="auto">
            <a:xfrm rot="4770738">
              <a:off x="3372475" y="3729749"/>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5"/>
            <p:cNvSpPr/>
            <p:nvPr/>
          </p:nvSpPr>
          <p:spPr bwMode="auto">
            <a:xfrm rot="19178520">
              <a:off x="9098995" y="3894075"/>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5"/>
            <p:cNvSpPr/>
            <p:nvPr/>
          </p:nvSpPr>
          <p:spPr bwMode="auto">
            <a:xfrm rot="18361204">
              <a:off x="5550692" y="1751772"/>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5"/>
            <p:cNvSpPr/>
            <p:nvPr/>
          </p:nvSpPr>
          <p:spPr bwMode="auto">
            <a:xfrm rot="18361204">
              <a:off x="8686486" y="2722204"/>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5"/>
            <p:cNvSpPr/>
            <p:nvPr/>
          </p:nvSpPr>
          <p:spPr bwMode="auto">
            <a:xfrm rot="1968420">
              <a:off x="7766685" y="3732666"/>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5"/>
            <p:cNvSpPr/>
            <p:nvPr/>
          </p:nvSpPr>
          <p:spPr bwMode="auto">
            <a:xfrm rot="19178520">
              <a:off x="5913868" y="4062351"/>
              <a:ext cx="751603" cy="53438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5"/>
            <p:cNvSpPr/>
            <p:nvPr/>
          </p:nvSpPr>
          <p:spPr bwMode="auto">
            <a:xfrm rot="18361204">
              <a:off x="7141482" y="3470008"/>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5"/>
            <p:cNvSpPr/>
            <p:nvPr/>
          </p:nvSpPr>
          <p:spPr bwMode="auto">
            <a:xfrm rot="14246117">
              <a:off x="6762829" y="5192056"/>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5"/>
            <p:cNvSpPr/>
            <p:nvPr/>
          </p:nvSpPr>
          <p:spPr bwMode="auto">
            <a:xfrm rot="1968420">
              <a:off x="6741252" y="1339771"/>
              <a:ext cx="1560884" cy="1109791"/>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399"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F2F181-94B8-48A3-BCAE-F0C842125A38}" type="datetime1">
              <a:rPr lang="en-US" smtClean="0"/>
              <a:t>4/18/2024</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C03C58-465B-42F2-8BA3-01664A6B69B6}" type="slidenum">
              <a:rPr lang="en-US" smtClean="0"/>
              <a:t>‹#›</a:t>
            </a:fld>
            <a:endParaRPr lang="en-US"/>
          </a:p>
        </p:txBody>
      </p:sp>
    </p:spTree>
    <p:extLst>
      <p:ext uri="{BB962C8B-B14F-4D97-AF65-F5344CB8AC3E}">
        <p14:creationId xmlns:p14="http://schemas.microsoft.com/office/powerpoint/2010/main" val="276469475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73175" y="2358737"/>
            <a:ext cx="8037195" cy="762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700"/>
              </a:lnSpc>
            </a:pPr>
            <a:r>
              <a:rPr sz="6000" b="1" spc="-5">
                <a:solidFill>
                  <a:srgbClr val="FFFFFF"/>
                </a:solidFill>
                <a:latin typeface="Calibri"/>
                <a:cs typeface="Calibri"/>
              </a:rPr>
              <a:t>Title</a:t>
            </a:r>
            <a:r>
              <a:rPr sz="6000" b="1" spc="-20">
                <a:solidFill>
                  <a:srgbClr val="FFFFFF"/>
                </a:solidFill>
                <a:latin typeface="Calibri"/>
                <a:cs typeface="Calibri"/>
              </a:rPr>
              <a:t> </a:t>
            </a:r>
            <a:r>
              <a:rPr sz="6000" b="1" spc="-5">
                <a:solidFill>
                  <a:srgbClr val="FFFFFF"/>
                </a:solidFill>
                <a:latin typeface="Calibri"/>
                <a:cs typeface="Calibri"/>
              </a:rPr>
              <a:t>of</a:t>
            </a:r>
            <a:r>
              <a:rPr sz="6000" b="1" spc="-20">
                <a:solidFill>
                  <a:srgbClr val="FFFFFF"/>
                </a:solidFill>
                <a:latin typeface="Calibri"/>
                <a:cs typeface="Calibri"/>
              </a:rPr>
              <a:t> </a:t>
            </a:r>
            <a:r>
              <a:rPr sz="6000" b="1" spc="-25">
                <a:solidFill>
                  <a:srgbClr val="FFFFFF"/>
                </a:solidFill>
                <a:latin typeface="Calibri"/>
                <a:cs typeface="Calibri"/>
              </a:rPr>
              <a:t>your</a:t>
            </a:r>
            <a:r>
              <a:rPr sz="6000" b="1" spc="-20">
                <a:solidFill>
                  <a:srgbClr val="FFFFFF"/>
                </a:solidFill>
                <a:latin typeface="Calibri"/>
                <a:cs typeface="Calibri"/>
              </a:rPr>
              <a:t> </a:t>
            </a:r>
            <a:r>
              <a:rPr sz="6000" b="1" spc="-25">
                <a:solidFill>
                  <a:srgbClr val="FFFFFF"/>
                </a:solidFill>
                <a:latin typeface="Calibri"/>
                <a:cs typeface="Calibri"/>
              </a:rPr>
              <a:t>Presentation</a:t>
            </a:r>
            <a:endParaRPr sz="6000">
              <a:latin typeface="Calibri"/>
              <a:cs typeface="Calibri"/>
            </a:endParaRPr>
          </a:p>
        </p:txBody>
      </p:sp>
      <p:pic>
        <p:nvPicPr>
          <p:cNvPr id="3" name="object 3"/>
          <p:cNvPicPr/>
          <p:nvPr/>
        </p:nvPicPr>
        <p:blipFill>
          <a:blip r:embed="rId2"/>
          <a:stretch>
            <a:fillRect/>
          </a:stretch>
        </p:blipFill>
        <p:spPr>
          <a:xfrm>
            <a:off x="0" y="0"/>
            <a:ext cx="12191999" cy="6857999"/>
          </a:xfrm>
          <a:prstGeom prst="rect">
            <a:avLst/>
          </a:prstGeom>
        </p:spPr>
      </p:pic>
      <p:pic>
        <p:nvPicPr>
          <p:cNvPr id="5" name="object 5"/>
          <p:cNvPicPr/>
          <p:nvPr/>
        </p:nvPicPr>
        <p:blipFill>
          <a:blip r:embed="rId3"/>
          <a:stretch>
            <a:fillRect/>
          </a:stretch>
        </p:blipFill>
        <p:spPr>
          <a:xfrm>
            <a:off x="0" y="12700"/>
            <a:ext cx="12192011" cy="6845299"/>
          </a:xfrm>
          <a:prstGeom prst="rect">
            <a:avLst/>
          </a:prstGeom>
        </p:spPr>
      </p:pic>
      <p:sp>
        <p:nvSpPr>
          <p:cNvPr id="18" name="TextBox 17">
            <a:extLst>
              <a:ext uri="{FF2B5EF4-FFF2-40B4-BE49-F238E27FC236}">
                <a16:creationId xmlns:a16="http://schemas.microsoft.com/office/drawing/2014/main" id="{41256862-F882-4261-B926-8A3B26178854}"/>
              </a:ext>
            </a:extLst>
          </p:cNvPr>
          <p:cNvSpPr txBox="1"/>
          <p:nvPr/>
        </p:nvSpPr>
        <p:spPr>
          <a:xfrm>
            <a:off x="2362200" y="2300838"/>
            <a:ext cx="61722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a:solidFill>
                  <a:schemeClr val="bg1"/>
                </a:solidFill>
              </a:rPr>
              <a:t>Online Learning Management System (LMS)</a:t>
            </a:r>
            <a:endParaRPr lang="en-IN" sz="4000">
              <a:solidFill>
                <a:schemeClr val="bg1"/>
              </a:solidFill>
            </a:endParaRPr>
          </a:p>
        </p:txBody>
      </p:sp>
      <p:sp>
        <p:nvSpPr>
          <p:cNvPr id="19" name="TextBox 18">
            <a:extLst>
              <a:ext uri="{FF2B5EF4-FFF2-40B4-BE49-F238E27FC236}">
                <a16:creationId xmlns:a16="http://schemas.microsoft.com/office/drawing/2014/main" id="{92075FFB-D393-4EC7-8933-72C33CEBC649}"/>
              </a:ext>
            </a:extLst>
          </p:cNvPr>
          <p:cNvSpPr txBox="1"/>
          <p:nvPr/>
        </p:nvSpPr>
        <p:spPr>
          <a:xfrm>
            <a:off x="152400" y="6400800"/>
            <a:ext cx="1295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29-11-2023</a:t>
            </a:r>
            <a:endParaRPr lang="en-IN">
              <a:solidFill>
                <a:schemeClr val="bg1"/>
              </a:solidFill>
            </a:endParaRPr>
          </a:p>
        </p:txBody>
      </p:sp>
      <p:sp>
        <p:nvSpPr>
          <p:cNvPr id="20" name="TextBox 19">
            <a:extLst>
              <a:ext uri="{FF2B5EF4-FFF2-40B4-BE49-F238E27FC236}">
                <a16:creationId xmlns:a16="http://schemas.microsoft.com/office/drawing/2014/main" id="{0F2FE21F-8737-4C91-A5A9-EED9F1A52810}"/>
              </a:ext>
            </a:extLst>
          </p:cNvPr>
          <p:cNvSpPr txBox="1"/>
          <p:nvPr/>
        </p:nvSpPr>
        <p:spPr>
          <a:xfrm>
            <a:off x="5715000" y="5020272"/>
            <a:ext cx="42672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a:solidFill>
                <a:schemeClr val="bg1"/>
              </a:solidFill>
            </a:endParaRPr>
          </a:p>
          <a:p>
            <a:pPr>
              <a:lnSpc>
                <a:spcPct val="150000"/>
              </a:lnSpc>
            </a:pPr>
            <a:r>
              <a:rPr lang="en-IN" sz="1800" b="0" i="0" u="none" strike="noStrike" err="1">
                <a:solidFill>
                  <a:schemeClr val="bg1"/>
                </a:solidFill>
                <a:effectLst/>
                <a:latin typeface="Roboto"/>
              </a:rPr>
              <a:t>Yarraguntla Kalyan Chakravarthy</a:t>
            </a:r>
            <a:endParaRPr lang="en-US" sz="1800" b="0" i="0" u="none" strike="noStrike">
              <a:solidFill>
                <a:schemeClr val="bg1"/>
              </a:solidFill>
              <a:effectLst/>
              <a:latin typeface="Roboto"/>
            </a:endParaRPr>
          </a:p>
          <a:p>
            <a:pPr>
              <a:lnSpc>
                <a:spcPct val="150000"/>
              </a:lnSpc>
            </a:pPr>
            <a:r>
              <a:rPr lang="en-US">
                <a:solidFill>
                  <a:schemeClr val="bg1"/>
                </a:solidFill>
                <a:latin typeface="Roboto"/>
              </a:rPr>
              <a:t>(21BAI1759)</a:t>
            </a:r>
            <a:endParaRPr lang="en-US" sz="1800" b="0" i="0" u="none" strike="noStrike">
              <a:solidFill>
                <a:schemeClr val="bg1"/>
              </a:solidFill>
              <a:effectLst/>
              <a:latin typeface="Roboto"/>
            </a:endParaRPr>
          </a:p>
        </p:txBody>
      </p:sp>
      <p:sp>
        <p:nvSpPr>
          <p:cNvPr id="4" name="TextBox 3">
            <a:extLst>
              <a:ext uri="{FF2B5EF4-FFF2-40B4-BE49-F238E27FC236}">
                <a16:creationId xmlns:a16="http://schemas.microsoft.com/office/drawing/2014/main" id="{B1587FE5-1324-E1DD-19B7-5D760411D345}"/>
              </a:ext>
            </a:extLst>
          </p:cNvPr>
          <p:cNvSpPr txBox="1"/>
          <p:nvPr/>
        </p:nvSpPr>
        <p:spPr>
          <a:xfrm>
            <a:off x="7010400" y="6400800"/>
            <a:ext cx="5638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latin typeface="Comic Sans MS" panose="030F0702030302020204" pitchFamily="66" charset="0"/>
              </a:rPr>
              <a:t>-GLOBAL COURSE</a:t>
            </a:r>
            <a:endParaRPr lang="en-IN" sz="2000">
              <a:solidFill>
                <a:schemeClr val="bg1"/>
              </a:solidFill>
              <a:latin typeface="Comic Sans MS" panose="030F0702030302020204" pitchFamily="66" charset="0"/>
            </a:endParaRPr>
          </a:p>
        </p:txBody>
      </p:sp>
      <p:pic>
        <p:nvPicPr>
          <p:cNvPr id="7" name="Picture 6">
            <a:extLst>
              <a:ext uri="{FF2B5EF4-FFF2-40B4-BE49-F238E27FC236}">
                <a16:creationId xmlns:a16="http://schemas.microsoft.com/office/drawing/2014/main" id="{F73C34E3-C32F-EB03-4672-C08446797717}"/>
              </a:ext>
            </a:extLst>
          </p:cNvPr>
          <p:cNvPicPr>
            <a:picLocks noChangeAspect="1"/>
          </p:cNvPicPr>
          <p:nvPr/>
        </p:nvPicPr>
        <p:blipFill>
          <a:blip r:embed="rId4"/>
          <a:stretch>
            <a:fillRect/>
          </a:stretch>
        </p:blipFill>
        <p:spPr>
          <a:xfrm>
            <a:off x="9130420" y="57090"/>
            <a:ext cx="2041057" cy="15635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9792" y="2082063"/>
            <a:ext cx="10522608" cy="204261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sz="2000" spc="-15">
                <a:solidFill>
                  <a:srgbClr val="FFFFFF"/>
                </a:solidFill>
                <a:cs typeface="Calibri"/>
              </a:rPr>
              <a:t>Authentication:</a:t>
            </a:r>
            <a:endParaRPr lang="en-US" sz="2000" spc="-15">
              <a:solidFill>
                <a:srgbClr val="FFFFFF"/>
              </a:solidFill>
              <a:cs typeface="Calibri"/>
            </a:endParaRPr>
          </a:p>
          <a:p>
            <a:pPr marL="321310" indent="-309245">
              <a:lnSpc>
                <a:spcPts val="3204"/>
              </a:lnSpc>
              <a:spcBef>
                <a:spcPts val="100"/>
              </a:spcBef>
              <a:buSzPct val="64285"/>
              <a:buFont typeface="Arial MT"/>
              <a:buChar char="•"/>
              <a:tabLst>
                <a:tab pos="320675" algn="l"/>
                <a:tab pos="321945" algn="l"/>
              </a:tabLst>
            </a:pPr>
            <a:r>
              <a:rPr lang="en-US" sz="2000">
                <a:solidFill>
                  <a:srgbClr val="FFFFFF"/>
                </a:solidFill>
                <a:cs typeface="Calibri"/>
              </a:rPr>
              <a:t>Students profile and progress of contents will only available with educators. </a:t>
            </a:r>
            <a:endParaRPr sz="2000">
              <a:cs typeface="Calibri"/>
            </a:endParaRPr>
          </a:p>
          <a:p>
            <a:pPr marL="12065">
              <a:lnSpc>
                <a:spcPts val="3204"/>
              </a:lnSpc>
              <a:buSzPct val="64285"/>
              <a:tabLst>
                <a:tab pos="320675" algn="l"/>
                <a:tab pos="321945" algn="l"/>
              </a:tabLst>
            </a:pPr>
            <a:r>
              <a:rPr sz="2000" spc="-20">
                <a:solidFill>
                  <a:srgbClr val="FFFFFF"/>
                </a:solidFill>
                <a:cs typeface="Calibri"/>
              </a:rPr>
              <a:t>Data</a:t>
            </a:r>
            <a:r>
              <a:rPr sz="2000" spc="-5">
                <a:solidFill>
                  <a:srgbClr val="FFFFFF"/>
                </a:solidFill>
                <a:cs typeface="Calibri"/>
              </a:rPr>
              <a:t> </a:t>
            </a:r>
            <a:r>
              <a:rPr sz="2000" spc="-15">
                <a:solidFill>
                  <a:srgbClr val="FFFFFF"/>
                </a:solidFill>
                <a:cs typeface="Calibri"/>
              </a:rPr>
              <a:t>Protection:</a:t>
            </a:r>
            <a:r>
              <a:rPr sz="2000" spc="-5">
                <a:solidFill>
                  <a:srgbClr val="FFFFFF"/>
                </a:solidFill>
                <a:cs typeface="Calibri"/>
              </a:rPr>
              <a:t> </a:t>
            </a:r>
            <a:endParaRPr lang="en-US" sz="2000" spc="-5">
              <a:solidFill>
                <a:schemeClr val="bg1"/>
              </a:solidFill>
              <a:cs typeface="Calibri"/>
            </a:endParaRPr>
          </a:p>
          <a:p>
            <a:pPr marL="321310" indent="-309245">
              <a:lnSpc>
                <a:spcPts val="3204"/>
              </a:lnSpc>
              <a:buSzPct val="64285"/>
              <a:buFont typeface="Arial MT"/>
              <a:buChar char="•"/>
              <a:tabLst>
                <a:tab pos="320675" algn="l"/>
                <a:tab pos="321945" algn="l"/>
              </a:tabLst>
            </a:pPr>
            <a:r>
              <a:rPr lang="en-IN" sz="2000" i="0">
                <a:solidFill>
                  <a:schemeClr val="bg1"/>
                </a:solidFill>
                <a:effectLst/>
              </a:rPr>
              <a:t>Secure Storage of files in S3</a:t>
            </a:r>
          </a:p>
          <a:p>
            <a:pPr marL="321310" indent="-309245">
              <a:lnSpc>
                <a:spcPts val="3204"/>
              </a:lnSpc>
              <a:buSzPct val="64285"/>
              <a:buFont typeface="Arial MT"/>
              <a:buChar char="•"/>
              <a:tabLst>
                <a:tab pos="320675" algn="l"/>
                <a:tab pos="321945" algn="l"/>
              </a:tabLst>
            </a:pPr>
            <a:r>
              <a:rPr lang="en-IN" sz="2000" b="0" i="0">
                <a:solidFill>
                  <a:schemeClr val="bg1"/>
                </a:solidFill>
                <a:effectLst/>
              </a:rPr>
              <a:t>Conduct privacy impact assessments</a:t>
            </a:r>
          </a:p>
        </p:txBody>
      </p:sp>
      <p:sp>
        <p:nvSpPr>
          <p:cNvPr id="4" name="object 4"/>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5"/>
              <a:t>LMS</a:t>
            </a:r>
            <a:endParaRPr spc="-5"/>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10</a:t>
            </a:fld>
            <a:endParaRPr/>
          </a:p>
        </p:txBody>
      </p:sp>
      <p:sp>
        <p:nvSpPr>
          <p:cNvPr id="3" name="object 3"/>
          <p:cNvSpPr txBox="1">
            <a:spLocks noGrp="1"/>
          </p:cNvSpPr>
          <p:nvPr>
            <p:ph type="title"/>
          </p:nvPr>
        </p:nvSpPr>
        <p:spPr>
          <a:xfrm>
            <a:off x="530225" y="334440"/>
            <a:ext cx="4284345" cy="695960"/>
          </a:xfrm>
          <a:prstGeom prst="rect">
            <a:avLst/>
          </a:prstGeom>
        </p:spPr>
        <p:txBody>
          <a:bodyPr vert="horz" wrap="square" lIns="0" tIns="12700" rIns="0" bIns="0" rtlCol="0">
            <a:spAutoFit/>
          </a:bodyPr>
          <a:lstStyle/>
          <a:p>
            <a:pPr marL="12700">
              <a:lnSpc>
                <a:spcPct val="100000"/>
              </a:lnSpc>
              <a:spcBef>
                <a:spcPts val="100"/>
              </a:spcBef>
            </a:pPr>
            <a:r>
              <a:rPr sz="4400" b="1" spc="-10">
                <a:latin typeface="Calibri"/>
                <a:cs typeface="Calibri"/>
              </a:rPr>
              <a:t>Security</a:t>
            </a:r>
            <a:r>
              <a:rPr sz="4400" b="1" spc="-60">
                <a:latin typeface="Calibri"/>
                <a:cs typeface="Calibri"/>
              </a:rPr>
              <a:t> </a:t>
            </a:r>
            <a:r>
              <a:rPr sz="4400" b="1" spc="-15">
                <a:latin typeface="Calibri"/>
                <a:cs typeface="Calibri"/>
              </a:rPr>
              <a:t>Measures</a:t>
            </a:r>
            <a:endParaRPr sz="440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3707" y="1752600"/>
            <a:ext cx="9738231" cy="375743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sz="2000" spc="-35">
                <a:solidFill>
                  <a:srgbClr val="FFFFFF"/>
                </a:solidFill>
                <a:latin typeface="Calibri"/>
                <a:cs typeface="Calibri"/>
              </a:rPr>
              <a:t>Technical</a:t>
            </a:r>
            <a:r>
              <a:rPr sz="2000" spc="-10">
                <a:solidFill>
                  <a:srgbClr val="FFFFFF"/>
                </a:solidFill>
                <a:latin typeface="Calibri"/>
                <a:cs typeface="Calibri"/>
              </a:rPr>
              <a:t> Insights:</a:t>
            </a:r>
            <a:endParaRPr lang="en-US" sz="2000" spc="-15">
              <a:solidFill>
                <a:srgbClr val="FFFFFF"/>
              </a:solidFill>
              <a:latin typeface="Calibri"/>
              <a:cs typeface="Calibri"/>
            </a:endParaRPr>
          </a:p>
          <a:p>
            <a:pPr marL="321310" indent="-309245">
              <a:lnSpc>
                <a:spcPts val="3204"/>
              </a:lnSpc>
              <a:spcBef>
                <a:spcPts val="100"/>
              </a:spcBef>
              <a:buSzPct val="64285"/>
              <a:buFont typeface="Arial MT"/>
              <a:buChar char="•"/>
              <a:tabLst>
                <a:tab pos="320675" algn="l"/>
                <a:tab pos="321945" algn="l"/>
              </a:tabLst>
            </a:pPr>
            <a:r>
              <a:rPr lang="en-IN" sz="2000" spc="-15">
                <a:solidFill>
                  <a:srgbClr val="FFFFFF"/>
                </a:solidFill>
                <a:latin typeface="Calibri"/>
                <a:cs typeface="Calibri"/>
              </a:rPr>
              <a:t>Connecting backend and frontend using API Gateway.</a:t>
            </a:r>
          </a:p>
          <a:p>
            <a:pPr marL="321310" indent="-309245">
              <a:lnSpc>
                <a:spcPts val="3204"/>
              </a:lnSpc>
              <a:spcBef>
                <a:spcPts val="100"/>
              </a:spcBef>
              <a:buSzPct val="64285"/>
              <a:buFont typeface="Arial MT"/>
              <a:buChar char="•"/>
              <a:tabLst>
                <a:tab pos="320675" algn="l"/>
                <a:tab pos="321945" algn="l"/>
              </a:tabLst>
            </a:pPr>
            <a:r>
              <a:rPr lang="en-IN" sz="2000" spc="-15">
                <a:solidFill>
                  <a:srgbClr val="FFFFFF"/>
                </a:solidFill>
                <a:latin typeface="Calibri"/>
                <a:cs typeface="Calibri"/>
              </a:rPr>
              <a:t>For low latency, linking S3 with CloudFront.</a:t>
            </a:r>
          </a:p>
          <a:p>
            <a:pPr marL="321310" indent="-309245">
              <a:lnSpc>
                <a:spcPts val="3204"/>
              </a:lnSpc>
              <a:spcBef>
                <a:spcPts val="100"/>
              </a:spcBef>
              <a:buSzPct val="64285"/>
              <a:buFont typeface="Arial MT"/>
              <a:buChar char="•"/>
              <a:tabLst>
                <a:tab pos="320675" algn="l"/>
                <a:tab pos="321945" algn="l"/>
              </a:tabLst>
            </a:pPr>
            <a:r>
              <a:rPr lang="en-IN" sz="2000" spc="-15">
                <a:solidFill>
                  <a:srgbClr val="FFFFFF"/>
                </a:solidFill>
                <a:latin typeface="Calibri"/>
                <a:cs typeface="Calibri"/>
              </a:rPr>
              <a:t>Hosting the website using EC2.</a:t>
            </a:r>
          </a:p>
          <a:p>
            <a:pPr marL="321310" indent="-309245">
              <a:lnSpc>
                <a:spcPts val="3204"/>
              </a:lnSpc>
              <a:spcBef>
                <a:spcPts val="100"/>
              </a:spcBef>
              <a:buSzPct val="64285"/>
              <a:buFont typeface="Arial MT"/>
              <a:buChar char="•"/>
              <a:tabLst>
                <a:tab pos="320675" algn="l"/>
                <a:tab pos="321945" algn="l"/>
              </a:tabLst>
            </a:pPr>
            <a:endParaRPr lang="en-IN" sz="2000" spc="-15">
              <a:solidFill>
                <a:srgbClr val="FFFFFF"/>
              </a:solidFill>
              <a:latin typeface="Calibri"/>
              <a:cs typeface="Calibri"/>
            </a:endParaRPr>
          </a:p>
          <a:p>
            <a:pPr marL="12065">
              <a:lnSpc>
                <a:spcPts val="3204"/>
              </a:lnSpc>
              <a:buSzPct val="64285"/>
              <a:tabLst>
                <a:tab pos="320675" algn="l"/>
                <a:tab pos="321945" algn="l"/>
              </a:tabLst>
            </a:pPr>
            <a:r>
              <a:rPr sz="2000" spc="-15">
                <a:solidFill>
                  <a:srgbClr val="FFFFFF"/>
                </a:solidFill>
                <a:latin typeface="Calibri"/>
                <a:cs typeface="Calibri"/>
              </a:rPr>
              <a:t>Process</a:t>
            </a:r>
            <a:r>
              <a:rPr sz="2000" spc="-5">
                <a:solidFill>
                  <a:srgbClr val="FFFFFF"/>
                </a:solidFill>
                <a:latin typeface="Calibri"/>
                <a:cs typeface="Calibri"/>
              </a:rPr>
              <a:t> </a:t>
            </a:r>
            <a:r>
              <a:rPr sz="2000" spc="-10">
                <a:solidFill>
                  <a:srgbClr val="FFFFFF"/>
                </a:solidFill>
                <a:latin typeface="Calibri"/>
                <a:cs typeface="Calibri"/>
              </a:rPr>
              <a:t>Insights:</a:t>
            </a:r>
            <a:endParaRPr lang="en-US" sz="2000" spc="-10">
              <a:solidFill>
                <a:srgbClr val="FFFFFF"/>
              </a:solidFill>
              <a:latin typeface="Calibri"/>
              <a:cs typeface="Calibri"/>
            </a:endParaRPr>
          </a:p>
          <a:p>
            <a:pPr marL="469265" indent="-457200">
              <a:lnSpc>
                <a:spcPts val="3204"/>
              </a:lnSpc>
              <a:buSzPct val="64285"/>
              <a:buFont typeface="Arial" pitchFamily="34" charset="0"/>
              <a:buChar char="•"/>
              <a:tabLst>
                <a:tab pos="320675" algn="l"/>
                <a:tab pos="321945" algn="l"/>
              </a:tabLst>
            </a:pPr>
            <a:r>
              <a:rPr lang="en-IN" sz="2000" spc="-10">
                <a:solidFill>
                  <a:srgbClr val="FFFFFF"/>
                </a:solidFill>
                <a:latin typeface="Calibri"/>
                <a:cs typeface="Calibri"/>
              </a:rPr>
              <a:t>Communication skills</a:t>
            </a:r>
          </a:p>
          <a:p>
            <a:pPr marL="469265" indent="-457200">
              <a:lnSpc>
                <a:spcPts val="3204"/>
              </a:lnSpc>
              <a:buSzPct val="64285"/>
              <a:buFont typeface="Arial" pitchFamily="34" charset="0"/>
              <a:buChar char="•"/>
              <a:tabLst>
                <a:tab pos="320675" algn="l"/>
                <a:tab pos="321945" algn="l"/>
              </a:tabLst>
            </a:pPr>
            <a:r>
              <a:rPr lang="en-IN" sz="2000" spc="-10">
                <a:solidFill>
                  <a:srgbClr val="FFFFFF"/>
                </a:solidFill>
                <a:latin typeface="Calibri"/>
                <a:cs typeface="Calibri"/>
              </a:rPr>
              <a:t>Time Management</a:t>
            </a:r>
          </a:p>
          <a:p>
            <a:pPr marL="469265" indent="-457200">
              <a:lnSpc>
                <a:spcPts val="3204"/>
              </a:lnSpc>
              <a:buSzPct val="64285"/>
              <a:buFont typeface="Arial" pitchFamily="34" charset="0"/>
              <a:buChar char="•"/>
              <a:tabLst>
                <a:tab pos="320675" algn="l"/>
                <a:tab pos="321945" algn="l"/>
              </a:tabLst>
            </a:pPr>
            <a:r>
              <a:rPr lang="en-IN" sz="2000" spc="-10">
                <a:solidFill>
                  <a:srgbClr val="FFFFFF"/>
                </a:solidFill>
                <a:latin typeface="Calibri"/>
                <a:cs typeface="Calibri"/>
              </a:rPr>
              <a:t> Task distribution </a:t>
            </a:r>
          </a:p>
        </p:txBody>
      </p:sp>
      <p:sp>
        <p:nvSpPr>
          <p:cNvPr id="4" name="object 4"/>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11</a:t>
            </a:fld>
            <a:endParaRPr/>
          </a:p>
        </p:txBody>
      </p:sp>
      <p:sp>
        <p:nvSpPr>
          <p:cNvPr id="3" name="object 3"/>
          <p:cNvSpPr txBox="1">
            <a:spLocks noGrp="1"/>
          </p:cNvSpPr>
          <p:nvPr>
            <p:ph type="title"/>
          </p:nvPr>
        </p:nvSpPr>
        <p:spPr>
          <a:xfrm>
            <a:off x="530225" y="334440"/>
            <a:ext cx="3801745" cy="695960"/>
          </a:xfrm>
          <a:prstGeom prst="rect">
            <a:avLst/>
          </a:prstGeom>
        </p:spPr>
        <p:txBody>
          <a:bodyPr vert="horz" wrap="square" lIns="0" tIns="12700" rIns="0" bIns="0" rtlCol="0">
            <a:spAutoFit/>
          </a:bodyPr>
          <a:lstStyle/>
          <a:p>
            <a:pPr marL="12700">
              <a:lnSpc>
                <a:spcPct val="100000"/>
              </a:lnSpc>
              <a:spcBef>
                <a:spcPts val="100"/>
              </a:spcBef>
            </a:pPr>
            <a:r>
              <a:rPr sz="4400" b="1" spc="-10">
                <a:latin typeface="Calibri"/>
                <a:cs typeface="Calibri"/>
              </a:rPr>
              <a:t>Lessons</a:t>
            </a:r>
            <a:r>
              <a:rPr sz="4400" b="1" spc="-90">
                <a:latin typeface="Calibri"/>
                <a:cs typeface="Calibri"/>
              </a:rPr>
              <a:t> </a:t>
            </a:r>
            <a:r>
              <a:rPr sz="4400" b="1" spc="-5">
                <a:latin typeface="Calibri"/>
                <a:cs typeface="Calibri"/>
              </a:rPr>
              <a:t>Learned</a:t>
            </a:r>
            <a:endParaRPr sz="440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1219199"/>
            <a:ext cx="4267200" cy="252633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lang="en-US" sz="2000">
                <a:solidFill>
                  <a:schemeClr val="bg1"/>
                </a:solidFill>
                <a:latin typeface="Calibri"/>
                <a:cs typeface="Calibri"/>
              </a:rPr>
              <a:t>EC2</a:t>
            </a:r>
          </a:p>
          <a:p>
            <a:pPr marL="469265" indent="-457200">
              <a:lnSpc>
                <a:spcPts val="3204"/>
              </a:lnSpc>
              <a:spcBef>
                <a:spcPts val="100"/>
              </a:spcBef>
              <a:buSzPct val="64285"/>
              <a:buFont typeface="Arial" pitchFamily="34" charset="0"/>
              <a:buChar char="•"/>
              <a:tabLst>
                <a:tab pos="320675" algn="l"/>
                <a:tab pos="321945" algn="l"/>
              </a:tabLst>
            </a:pPr>
            <a:r>
              <a:rPr lang="en-US" sz="2000">
                <a:solidFill>
                  <a:schemeClr val="bg1"/>
                </a:solidFill>
                <a:latin typeface="Calibri"/>
                <a:cs typeface="Calibri"/>
              </a:rPr>
              <a:t>Creating the instance.</a:t>
            </a:r>
          </a:p>
          <a:p>
            <a:pPr marL="469265" indent="-457200">
              <a:lnSpc>
                <a:spcPts val="3204"/>
              </a:lnSpc>
              <a:spcBef>
                <a:spcPts val="100"/>
              </a:spcBef>
              <a:buSzPct val="64285"/>
              <a:buFont typeface="Arial" pitchFamily="34" charset="0"/>
              <a:buChar char="•"/>
              <a:tabLst>
                <a:tab pos="320675" algn="l"/>
                <a:tab pos="321945" algn="l"/>
              </a:tabLst>
            </a:pPr>
            <a:r>
              <a:rPr lang="en-US" sz="2000">
                <a:solidFill>
                  <a:schemeClr val="bg1"/>
                </a:solidFill>
                <a:latin typeface="Calibri"/>
                <a:cs typeface="Calibri"/>
              </a:rPr>
              <a:t>By using EC2 connect hosting the website.</a:t>
            </a:r>
          </a:p>
          <a:p>
            <a:pPr marL="12065">
              <a:lnSpc>
                <a:spcPts val="3204"/>
              </a:lnSpc>
              <a:spcBef>
                <a:spcPts val="100"/>
              </a:spcBef>
              <a:buSzPct val="64285"/>
              <a:tabLst>
                <a:tab pos="320675" algn="l"/>
                <a:tab pos="321945" algn="l"/>
              </a:tabLst>
            </a:pPr>
            <a:endParaRPr lang="en-US" sz="2800">
              <a:latin typeface="Calibri"/>
              <a:cs typeface="Calibri"/>
            </a:endParaRPr>
          </a:p>
          <a:p>
            <a:pPr marL="12065">
              <a:lnSpc>
                <a:spcPts val="3204"/>
              </a:lnSpc>
              <a:spcBef>
                <a:spcPts val="100"/>
              </a:spcBef>
              <a:buSzPct val="64285"/>
              <a:tabLst>
                <a:tab pos="320675" algn="l"/>
                <a:tab pos="321945" algn="l"/>
              </a:tabLst>
            </a:pPr>
            <a:endParaRPr sz="2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12</a:t>
            </a:fld>
            <a:endParaRPr/>
          </a:p>
        </p:txBody>
      </p:sp>
      <p:sp>
        <p:nvSpPr>
          <p:cNvPr id="3" name="object 3"/>
          <p:cNvSpPr txBox="1">
            <a:spLocks noGrp="1"/>
          </p:cNvSpPr>
          <p:nvPr>
            <p:ph type="title"/>
          </p:nvPr>
        </p:nvSpPr>
        <p:spPr>
          <a:xfrm>
            <a:off x="530225" y="334440"/>
            <a:ext cx="2815590" cy="505267"/>
          </a:xfrm>
          <a:prstGeom prst="rect">
            <a:avLst/>
          </a:prstGeom>
        </p:spPr>
        <p:txBody>
          <a:bodyPr vert="horz" wrap="square" lIns="0" tIns="12700" rIns="0" bIns="0" rtlCol="0">
            <a:spAutoFit/>
          </a:bodyPr>
          <a:lstStyle/>
          <a:p>
            <a:pPr marL="12700">
              <a:lnSpc>
                <a:spcPct val="100000"/>
              </a:lnSpc>
              <a:spcBef>
                <a:spcPts val="100"/>
              </a:spcBef>
            </a:pPr>
            <a:r>
              <a:rPr lang="en-IN" sz="3200" b="0" i="0" u="none" strike="noStrike">
                <a:solidFill>
                  <a:srgbClr val="FFFFFF"/>
                </a:solidFill>
                <a:effectLst/>
                <a:latin typeface="Calibri" panose="020F0502020204030204" pitchFamily="34" charset="0"/>
              </a:rPr>
              <a:t>Visual snapshots</a:t>
            </a:r>
            <a:endParaRPr sz="3200">
              <a:latin typeface="Calibri"/>
              <a:cs typeface="Calibri"/>
            </a:endParaRPr>
          </a:p>
        </p:txBody>
      </p:sp>
      <p:pic>
        <p:nvPicPr>
          <p:cNvPr id="7" name="Picture 6">
            <a:extLst>
              <a:ext uri="{FF2B5EF4-FFF2-40B4-BE49-F238E27FC236}">
                <a16:creationId xmlns:a16="http://schemas.microsoft.com/office/drawing/2014/main" id="{81E4FF42-FBEA-481C-BC19-8280FB8CCEC4}"/>
              </a:ext>
            </a:extLst>
          </p:cNvPr>
          <p:cNvPicPr>
            <a:picLocks noChangeAspect="1"/>
          </p:cNvPicPr>
          <p:nvPr/>
        </p:nvPicPr>
        <p:blipFill>
          <a:blip r:embed="rId2"/>
          <a:stretch>
            <a:fillRect/>
          </a:stretch>
        </p:blipFill>
        <p:spPr>
          <a:xfrm>
            <a:off x="5257800" y="962448"/>
            <a:ext cx="6694993" cy="3406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9792" y="2082063"/>
            <a:ext cx="9556750" cy="42319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endParaRPr sz="2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13</a:t>
            </a:fld>
            <a:endParaRPr/>
          </a:p>
        </p:txBody>
      </p:sp>
      <p:sp>
        <p:nvSpPr>
          <p:cNvPr id="3" name="object 3"/>
          <p:cNvSpPr txBox="1">
            <a:spLocks noGrp="1"/>
          </p:cNvSpPr>
          <p:nvPr>
            <p:ph type="title"/>
          </p:nvPr>
        </p:nvSpPr>
        <p:spPr>
          <a:xfrm>
            <a:off x="530225" y="334440"/>
            <a:ext cx="2815590" cy="505267"/>
          </a:xfrm>
          <a:prstGeom prst="rect">
            <a:avLst/>
          </a:prstGeom>
        </p:spPr>
        <p:txBody>
          <a:bodyPr vert="horz" wrap="square" lIns="0" tIns="12700" rIns="0" bIns="0" rtlCol="0">
            <a:spAutoFit/>
          </a:bodyPr>
          <a:lstStyle/>
          <a:p>
            <a:pPr marL="12700">
              <a:lnSpc>
                <a:spcPct val="100000"/>
              </a:lnSpc>
              <a:spcBef>
                <a:spcPts val="100"/>
              </a:spcBef>
            </a:pPr>
            <a:r>
              <a:rPr lang="en-IN" sz="3200" b="0" i="0" u="none" strike="noStrike">
                <a:solidFill>
                  <a:srgbClr val="FFFFFF"/>
                </a:solidFill>
                <a:effectLst/>
                <a:latin typeface="Calibri" panose="020F0502020204030204" pitchFamily="34" charset="0"/>
              </a:rPr>
              <a:t>Visual snapshots</a:t>
            </a:r>
            <a:endParaRPr sz="3200">
              <a:latin typeface="Calibri"/>
              <a:cs typeface="Calibri"/>
            </a:endParaRPr>
          </a:p>
        </p:txBody>
      </p:sp>
      <p:pic>
        <p:nvPicPr>
          <p:cNvPr id="7" name="Picture 6">
            <a:extLst>
              <a:ext uri="{FF2B5EF4-FFF2-40B4-BE49-F238E27FC236}">
                <a16:creationId xmlns:a16="http://schemas.microsoft.com/office/drawing/2014/main" id="{21DDAB60-B463-4DA5-883D-6465605D3ECD}"/>
              </a:ext>
            </a:extLst>
          </p:cNvPr>
          <p:cNvPicPr>
            <a:picLocks noChangeAspect="1"/>
          </p:cNvPicPr>
          <p:nvPr/>
        </p:nvPicPr>
        <p:blipFill>
          <a:blip r:embed="rId2"/>
          <a:stretch>
            <a:fillRect/>
          </a:stretch>
        </p:blipFill>
        <p:spPr>
          <a:xfrm>
            <a:off x="2895600" y="2582927"/>
            <a:ext cx="6657387" cy="3200400"/>
          </a:xfrm>
          <a:prstGeom prst="rect">
            <a:avLst/>
          </a:prstGeom>
        </p:spPr>
      </p:pic>
      <p:sp>
        <p:nvSpPr>
          <p:cNvPr id="8" name="TextBox 7">
            <a:extLst>
              <a:ext uri="{FF2B5EF4-FFF2-40B4-BE49-F238E27FC236}">
                <a16:creationId xmlns:a16="http://schemas.microsoft.com/office/drawing/2014/main" id="{82802597-3193-4175-BBE1-B82D0B557858}"/>
              </a:ext>
            </a:extLst>
          </p:cNvPr>
          <p:cNvSpPr txBox="1"/>
          <p:nvPr/>
        </p:nvSpPr>
        <p:spPr>
          <a:xfrm>
            <a:off x="609600" y="1371600"/>
            <a:ext cx="505322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S3</a:t>
            </a:r>
          </a:p>
          <a:p>
            <a:pPr marL="285750" indent="-285750">
              <a:buFont typeface="Arial" pitchFamily="34" charset="0"/>
              <a:buChar char="•"/>
            </a:pPr>
            <a:r>
              <a:rPr lang="en-US">
                <a:solidFill>
                  <a:schemeClr val="bg1"/>
                </a:solidFill>
              </a:rPr>
              <a:t>Creating the bucket.</a:t>
            </a:r>
          </a:p>
          <a:p>
            <a:pPr marL="285750" indent="-285750">
              <a:buFont typeface="Arial" pitchFamily="34" charset="0"/>
              <a:buChar char="•"/>
            </a:pPr>
            <a:r>
              <a:rPr lang="en-US">
                <a:solidFill>
                  <a:schemeClr val="bg1"/>
                </a:solidFill>
              </a:rPr>
              <a:t>uploading the files to the bucket and making it public access.</a:t>
            </a:r>
            <a:endParaRPr lang="en-I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0176" y="1447800"/>
            <a:ext cx="9556750" cy="253915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lang="en-US" sz="2000">
                <a:solidFill>
                  <a:schemeClr val="bg1"/>
                </a:solidFill>
                <a:latin typeface="Calibri"/>
                <a:cs typeface="Calibri"/>
              </a:rPr>
              <a:t>CloudFront</a:t>
            </a:r>
          </a:p>
          <a:p>
            <a:pPr marL="469265" indent="-457200">
              <a:lnSpc>
                <a:spcPts val="3204"/>
              </a:lnSpc>
              <a:spcBef>
                <a:spcPts val="100"/>
              </a:spcBef>
              <a:buSzPct val="64285"/>
              <a:buFont typeface="Arial" pitchFamily="34" charset="0"/>
              <a:buChar char="•"/>
              <a:tabLst>
                <a:tab pos="320675" algn="l"/>
                <a:tab pos="321945" algn="l"/>
              </a:tabLst>
            </a:pPr>
            <a:r>
              <a:rPr lang="en-US" sz="2000">
                <a:solidFill>
                  <a:schemeClr val="bg1"/>
                </a:solidFill>
                <a:latin typeface="Calibri"/>
                <a:cs typeface="Calibri"/>
              </a:rPr>
              <a:t>Creating the distribution and moving the videos from S3 to cloudfront</a:t>
            </a:r>
          </a:p>
          <a:p>
            <a:pPr marL="469265" indent="-457200">
              <a:lnSpc>
                <a:spcPts val="3204"/>
              </a:lnSpc>
              <a:spcBef>
                <a:spcPts val="100"/>
              </a:spcBef>
              <a:buSzPct val="64285"/>
              <a:buFont typeface="Arial" pitchFamily="34" charset="0"/>
              <a:buChar char="•"/>
              <a:tabLst>
                <a:tab pos="320675" algn="l"/>
                <a:tab pos="321945" algn="l"/>
              </a:tabLst>
            </a:pPr>
            <a:r>
              <a:rPr lang="en-US" sz="2000">
                <a:solidFill>
                  <a:schemeClr val="bg1"/>
                </a:solidFill>
                <a:latin typeface="Calibri"/>
                <a:cs typeface="Calibri"/>
              </a:rPr>
              <a:t>For low latency.</a:t>
            </a:r>
          </a:p>
          <a:p>
            <a:pPr marL="12065">
              <a:lnSpc>
                <a:spcPts val="3204"/>
              </a:lnSpc>
              <a:spcBef>
                <a:spcPts val="100"/>
              </a:spcBef>
              <a:buSzPct val="64285"/>
              <a:tabLst>
                <a:tab pos="320675" algn="l"/>
                <a:tab pos="321945" algn="l"/>
              </a:tabLst>
            </a:pPr>
            <a:endParaRPr lang="en-US" sz="2800">
              <a:solidFill>
                <a:schemeClr val="bg1"/>
              </a:solidFill>
              <a:latin typeface="Calibri"/>
              <a:cs typeface="Calibri"/>
            </a:endParaRPr>
          </a:p>
          <a:p>
            <a:pPr marL="469265" indent="-457200">
              <a:lnSpc>
                <a:spcPts val="3204"/>
              </a:lnSpc>
              <a:spcBef>
                <a:spcPts val="100"/>
              </a:spcBef>
              <a:buSzPct val="64285"/>
              <a:buFont typeface="Arial" pitchFamily="34" charset="0"/>
              <a:buChar char="•"/>
              <a:tabLst>
                <a:tab pos="320675" algn="l"/>
                <a:tab pos="321945" algn="l"/>
              </a:tabLst>
            </a:pPr>
            <a:endParaRPr lang="en-US" sz="2800">
              <a:solidFill>
                <a:schemeClr val="bg1"/>
              </a:solidFill>
              <a:latin typeface="Calibri"/>
              <a:cs typeface="Calibri"/>
            </a:endParaRPr>
          </a:p>
          <a:p>
            <a:pPr marL="12065">
              <a:lnSpc>
                <a:spcPts val="3204"/>
              </a:lnSpc>
              <a:spcBef>
                <a:spcPts val="100"/>
              </a:spcBef>
              <a:buSzPct val="64285"/>
              <a:tabLst>
                <a:tab pos="320675" algn="l"/>
                <a:tab pos="321945" algn="l"/>
              </a:tabLst>
            </a:pPr>
            <a:endParaRPr sz="2800">
              <a:solidFill>
                <a:schemeClr val="bg1"/>
              </a:solidFill>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14</a:t>
            </a:fld>
            <a:endParaRPr/>
          </a:p>
        </p:txBody>
      </p:sp>
      <p:sp>
        <p:nvSpPr>
          <p:cNvPr id="3" name="object 3"/>
          <p:cNvSpPr txBox="1">
            <a:spLocks noGrp="1"/>
          </p:cNvSpPr>
          <p:nvPr>
            <p:ph type="title"/>
          </p:nvPr>
        </p:nvSpPr>
        <p:spPr>
          <a:xfrm>
            <a:off x="304800" y="304800"/>
            <a:ext cx="3886199" cy="505267"/>
          </a:xfrm>
          <a:prstGeom prst="rect">
            <a:avLst/>
          </a:prstGeom>
        </p:spPr>
        <p:txBody>
          <a:bodyPr vert="horz" wrap="square" lIns="0" tIns="12700" rIns="0" bIns="0" rtlCol="0">
            <a:spAutoFit/>
          </a:bodyPr>
          <a:lstStyle/>
          <a:p>
            <a:pPr marL="12700">
              <a:lnSpc>
                <a:spcPct val="100000"/>
              </a:lnSpc>
              <a:spcBef>
                <a:spcPts val="100"/>
              </a:spcBef>
            </a:pPr>
            <a:r>
              <a:rPr lang="en-IN" sz="3200" b="0" i="0" u="none" strike="noStrike">
                <a:solidFill>
                  <a:srgbClr val="FFFFFF"/>
                </a:solidFill>
                <a:effectLst/>
                <a:latin typeface="Calibri" panose="020F0502020204030204" pitchFamily="34" charset="0"/>
              </a:rPr>
              <a:t>Visual snapshots</a:t>
            </a:r>
            <a:endParaRPr sz="3200">
              <a:latin typeface="Calibri"/>
              <a:cs typeface="Calibri"/>
            </a:endParaRPr>
          </a:p>
        </p:txBody>
      </p:sp>
      <p:pic>
        <p:nvPicPr>
          <p:cNvPr id="7" name="Picture 6">
            <a:extLst>
              <a:ext uri="{FF2B5EF4-FFF2-40B4-BE49-F238E27FC236}">
                <a16:creationId xmlns:a16="http://schemas.microsoft.com/office/drawing/2014/main" id="{DF98A22B-F2F1-46D2-9B52-733E12CC8D5A}"/>
              </a:ext>
            </a:extLst>
          </p:cNvPr>
          <p:cNvPicPr>
            <a:picLocks noChangeAspect="1"/>
          </p:cNvPicPr>
          <p:nvPr/>
        </p:nvPicPr>
        <p:blipFill>
          <a:blip r:embed="rId2"/>
          <a:stretch>
            <a:fillRect/>
          </a:stretch>
        </p:blipFill>
        <p:spPr>
          <a:xfrm>
            <a:off x="4285427" y="2590800"/>
            <a:ext cx="6096000" cy="2936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0C38-6461-4F14-9CFD-19BEC80CE8C2}"/>
              </a:ext>
            </a:extLst>
          </p:cNvPr>
          <p:cNvSpPr>
            <a:spLocks noGrp="1"/>
          </p:cNvSpPr>
          <p:nvPr>
            <p:ph type="title"/>
          </p:nvPr>
        </p:nvSpPr>
        <p:spPr>
          <a:xfrm>
            <a:off x="304801" y="267652"/>
            <a:ext cx="4648200" cy="492443"/>
          </a:xfrm>
        </p:spPr>
        <p:txBody>
          <a:bodyPr/>
          <a:lstStyle/>
          <a:p>
            <a:r>
              <a:rPr lang="en-IN" sz="3200" b="0" i="0" u="none" strike="noStrike">
                <a:solidFill>
                  <a:srgbClr val="FFFFFF"/>
                </a:solidFill>
                <a:effectLst/>
                <a:latin typeface="Calibri" panose="020F0502020204030204" pitchFamily="34" charset="0"/>
              </a:rPr>
              <a:t>Visual snapshots</a:t>
            </a:r>
            <a:endParaRPr lang="en-IN" sz="3200"/>
          </a:p>
        </p:txBody>
      </p:sp>
      <p:sp>
        <p:nvSpPr>
          <p:cNvPr id="3" name="Text Placeholder 2">
            <a:extLst>
              <a:ext uri="{FF2B5EF4-FFF2-40B4-BE49-F238E27FC236}">
                <a16:creationId xmlns:a16="http://schemas.microsoft.com/office/drawing/2014/main" id="{3D06F53D-1E23-4C29-B856-D0301B7970A2}"/>
              </a:ext>
            </a:extLst>
          </p:cNvPr>
          <p:cNvSpPr>
            <a:spLocks noGrp="1"/>
          </p:cNvSpPr>
          <p:nvPr>
            <p:ph type="body" idx="1"/>
          </p:nvPr>
        </p:nvSpPr>
        <p:spPr>
          <a:xfrm>
            <a:off x="307158" y="998805"/>
            <a:ext cx="10072414" cy="1815882"/>
          </a:xfrm>
        </p:spPr>
        <p:txBody>
          <a:bodyPr/>
          <a:lstStyle/>
          <a:p>
            <a:r>
              <a:rPr lang="en-US" sz="2000">
                <a:solidFill>
                  <a:schemeClr val="bg1"/>
                </a:solidFill>
              </a:rPr>
              <a:t>Lambda and API Gateway</a:t>
            </a:r>
          </a:p>
          <a:p>
            <a:pPr marL="342900" indent="-342900">
              <a:buFont typeface="Arial" pitchFamily="34" charset="0"/>
              <a:buChar char="•"/>
            </a:pPr>
            <a:r>
              <a:rPr lang="en-US" sz="2000">
                <a:solidFill>
                  <a:schemeClr val="bg1"/>
                </a:solidFill>
              </a:rPr>
              <a:t>Creating the three functions for backend process.</a:t>
            </a:r>
          </a:p>
          <a:p>
            <a:pPr marL="342900" indent="-342900">
              <a:buFont typeface="Arial" pitchFamily="34" charset="0"/>
              <a:buChar char="•"/>
            </a:pPr>
            <a:r>
              <a:rPr lang="en-US" sz="2000">
                <a:solidFill>
                  <a:schemeClr val="bg1"/>
                </a:solidFill>
              </a:rPr>
              <a:t>Connecting lambda to API Gateway and API Gateway to frontend.</a:t>
            </a:r>
          </a:p>
          <a:p>
            <a:pPr marL="342900" indent="-342900">
              <a:buFont typeface="Arial" pitchFamily="34" charset="0"/>
              <a:buChar char="•"/>
            </a:pPr>
            <a:endParaRPr lang="en-US" sz="2000">
              <a:solidFill>
                <a:schemeClr val="bg1"/>
              </a:solidFill>
            </a:endParaRPr>
          </a:p>
          <a:p>
            <a:pPr marL="342900" indent="-342900">
              <a:buFont typeface="Arial" pitchFamily="34" charset="0"/>
              <a:buChar char="•"/>
            </a:pPr>
            <a:endParaRPr lang="en-US" sz="2000">
              <a:solidFill>
                <a:schemeClr val="bg1"/>
              </a:solidFill>
            </a:endParaRPr>
          </a:p>
          <a:p>
            <a:endParaRPr lang="en-IN"/>
          </a:p>
        </p:txBody>
      </p:sp>
      <p:pic>
        <p:nvPicPr>
          <p:cNvPr id="5" name="Picture 4">
            <a:extLst>
              <a:ext uri="{FF2B5EF4-FFF2-40B4-BE49-F238E27FC236}">
                <a16:creationId xmlns:a16="http://schemas.microsoft.com/office/drawing/2014/main" id="{41474B15-4AC3-479D-AB4E-072911D62778}"/>
              </a:ext>
            </a:extLst>
          </p:cNvPr>
          <p:cNvPicPr>
            <a:picLocks noChangeAspect="1"/>
          </p:cNvPicPr>
          <p:nvPr/>
        </p:nvPicPr>
        <p:blipFill>
          <a:blip r:embed="rId2"/>
          <a:stretch>
            <a:fillRect/>
          </a:stretch>
        </p:blipFill>
        <p:spPr>
          <a:xfrm>
            <a:off x="152400" y="2162472"/>
            <a:ext cx="5257800" cy="2533055"/>
          </a:xfrm>
          <a:prstGeom prst="rect">
            <a:avLst/>
          </a:prstGeom>
        </p:spPr>
      </p:pic>
      <p:pic>
        <p:nvPicPr>
          <p:cNvPr id="9" name="Picture 8">
            <a:extLst>
              <a:ext uri="{FF2B5EF4-FFF2-40B4-BE49-F238E27FC236}">
                <a16:creationId xmlns:a16="http://schemas.microsoft.com/office/drawing/2014/main" id="{44F63DCD-907A-4531-A0F1-BFB4B692A3E2}"/>
              </a:ext>
            </a:extLst>
          </p:cNvPr>
          <p:cNvPicPr>
            <a:picLocks noChangeAspect="1"/>
          </p:cNvPicPr>
          <p:nvPr/>
        </p:nvPicPr>
        <p:blipFill>
          <a:blip r:embed="rId3"/>
          <a:stretch>
            <a:fillRect/>
          </a:stretch>
        </p:blipFill>
        <p:spPr>
          <a:xfrm>
            <a:off x="5564958" y="2018572"/>
            <a:ext cx="6106085" cy="2024742"/>
          </a:xfrm>
          <a:prstGeom prst="rect">
            <a:avLst/>
          </a:prstGeom>
        </p:spPr>
      </p:pic>
      <p:pic>
        <p:nvPicPr>
          <p:cNvPr id="11" name="Picture 10">
            <a:extLst>
              <a:ext uri="{FF2B5EF4-FFF2-40B4-BE49-F238E27FC236}">
                <a16:creationId xmlns:a16="http://schemas.microsoft.com/office/drawing/2014/main" id="{04661B60-715E-4C9D-85ED-E708092E6900}"/>
              </a:ext>
            </a:extLst>
          </p:cNvPr>
          <p:cNvPicPr>
            <a:picLocks noChangeAspect="1"/>
          </p:cNvPicPr>
          <p:nvPr/>
        </p:nvPicPr>
        <p:blipFill>
          <a:blip r:embed="rId4"/>
          <a:stretch>
            <a:fillRect/>
          </a:stretch>
        </p:blipFill>
        <p:spPr>
          <a:xfrm>
            <a:off x="5564958" y="4191000"/>
            <a:ext cx="5611010" cy="2533055"/>
          </a:xfrm>
          <a:prstGeom prst="rect">
            <a:avLst/>
          </a:prstGeom>
        </p:spPr>
      </p:pic>
    </p:spTree>
    <p:extLst>
      <p:ext uri="{BB962C8B-B14F-4D97-AF65-F5344CB8AC3E}">
        <p14:creationId xmlns:p14="http://schemas.microsoft.com/office/powerpoint/2010/main" val="2133546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2A78-2B6F-4595-9368-F9FF60B7A3BB}"/>
              </a:ext>
            </a:extLst>
          </p:cNvPr>
          <p:cNvSpPr>
            <a:spLocks noGrp="1"/>
          </p:cNvSpPr>
          <p:nvPr>
            <p:ph type="title"/>
          </p:nvPr>
        </p:nvSpPr>
        <p:spPr>
          <a:xfrm>
            <a:off x="381000" y="381000"/>
            <a:ext cx="4114800" cy="492443"/>
          </a:xfrm>
        </p:spPr>
        <p:txBody>
          <a:bodyPr/>
          <a:lstStyle/>
          <a:p>
            <a:r>
              <a:rPr lang="en-IN" sz="3200" b="0" i="0" u="none" strike="noStrike">
                <a:solidFill>
                  <a:srgbClr val="FFFFFF"/>
                </a:solidFill>
                <a:effectLst/>
                <a:latin typeface="Calibri" panose="020F0502020204030204" pitchFamily="34" charset="0"/>
              </a:rPr>
              <a:t>Visual snapshots</a:t>
            </a:r>
            <a:endParaRPr lang="en-IN" sz="3200"/>
          </a:p>
        </p:txBody>
      </p:sp>
      <p:sp>
        <p:nvSpPr>
          <p:cNvPr id="3" name="Text Placeholder 2">
            <a:extLst>
              <a:ext uri="{FF2B5EF4-FFF2-40B4-BE49-F238E27FC236}">
                <a16:creationId xmlns:a16="http://schemas.microsoft.com/office/drawing/2014/main" id="{BC3DF5F2-43A9-4E97-8056-4B2C11E93A59}"/>
              </a:ext>
            </a:extLst>
          </p:cNvPr>
          <p:cNvSpPr>
            <a:spLocks noGrp="1"/>
          </p:cNvSpPr>
          <p:nvPr>
            <p:ph type="body" idx="1"/>
          </p:nvPr>
        </p:nvSpPr>
        <p:spPr>
          <a:xfrm>
            <a:off x="457200" y="1295400"/>
            <a:ext cx="10072414" cy="1200329"/>
          </a:xfrm>
        </p:spPr>
        <p:txBody>
          <a:bodyPr/>
          <a:lstStyle/>
          <a:p>
            <a:r>
              <a:rPr lang="en-US" sz="2000">
                <a:solidFill>
                  <a:schemeClr val="bg1"/>
                </a:solidFill>
              </a:rPr>
              <a:t>CloudWatch</a:t>
            </a:r>
          </a:p>
          <a:p>
            <a:pPr marL="342900" indent="-342900">
              <a:buFont typeface="Arial" pitchFamily="34" charset="0"/>
              <a:buChar char="•"/>
            </a:pPr>
            <a:r>
              <a:rPr lang="en-US" sz="2000">
                <a:solidFill>
                  <a:schemeClr val="bg1"/>
                </a:solidFill>
              </a:rPr>
              <a:t>Creating a dashboard for monitoring AWS services </a:t>
            </a:r>
          </a:p>
          <a:p>
            <a:endParaRPr lang="en-US" sz="2000">
              <a:solidFill>
                <a:schemeClr val="bg1"/>
              </a:solidFill>
            </a:endParaRPr>
          </a:p>
          <a:p>
            <a:endParaRPr lang="en-IN"/>
          </a:p>
        </p:txBody>
      </p:sp>
      <p:pic>
        <p:nvPicPr>
          <p:cNvPr id="5" name="Picture 4">
            <a:extLst>
              <a:ext uri="{FF2B5EF4-FFF2-40B4-BE49-F238E27FC236}">
                <a16:creationId xmlns:a16="http://schemas.microsoft.com/office/drawing/2014/main" id="{8B530042-44DB-4D51-B69D-329ED345D13F}"/>
              </a:ext>
            </a:extLst>
          </p:cNvPr>
          <p:cNvPicPr>
            <a:picLocks noChangeAspect="1"/>
          </p:cNvPicPr>
          <p:nvPr/>
        </p:nvPicPr>
        <p:blipFill>
          <a:blip r:embed="rId2"/>
          <a:stretch>
            <a:fillRect/>
          </a:stretch>
        </p:blipFill>
        <p:spPr>
          <a:xfrm>
            <a:off x="1752600" y="2209800"/>
            <a:ext cx="7842477" cy="3763899"/>
          </a:xfrm>
          <a:prstGeom prst="rect">
            <a:avLst/>
          </a:prstGeom>
        </p:spPr>
      </p:pic>
    </p:spTree>
    <p:extLst>
      <p:ext uri="{BB962C8B-B14F-4D97-AF65-F5344CB8AC3E}">
        <p14:creationId xmlns:p14="http://schemas.microsoft.com/office/powerpoint/2010/main" val="2040502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639E-AEA3-CB8F-4AF4-AC84FBA0CB66}"/>
              </a:ext>
            </a:extLst>
          </p:cNvPr>
          <p:cNvSpPr>
            <a:spLocks noGrp="1"/>
          </p:cNvSpPr>
          <p:nvPr>
            <p:ph type="title"/>
          </p:nvPr>
        </p:nvSpPr>
        <p:spPr>
          <a:xfrm>
            <a:off x="381000" y="1143000"/>
            <a:ext cx="3333750" cy="604519"/>
          </a:xfrm>
        </p:spPr>
        <p:txBody>
          <a:bodyPr/>
          <a:lstStyle/>
          <a:p>
            <a:r>
              <a:rPr lang="en-US"/>
              <a:t>Conclusion</a:t>
            </a:r>
            <a:endParaRPr lang="en-IN"/>
          </a:p>
        </p:txBody>
      </p:sp>
      <p:sp>
        <p:nvSpPr>
          <p:cNvPr id="3" name="Text Placeholder 2">
            <a:extLst>
              <a:ext uri="{FF2B5EF4-FFF2-40B4-BE49-F238E27FC236}">
                <a16:creationId xmlns:a16="http://schemas.microsoft.com/office/drawing/2014/main" id="{C546A5DB-D737-5352-A160-F1C70A4FDF68}"/>
              </a:ext>
            </a:extLst>
          </p:cNvPr>
          <p:cNvSpPr>
            <a:spLocks noGrp="1"/>
          </p:cNvSpPr>
          <p:nvPr>
            <p:ph type="body" idx="1"/>
          </p:nvPr>
        </p:nvSpPr>
        <p:spPr>
          <a:xfrm>
            <a:off x="1219200" y="2619096"/>
            <a:ext cx="10072414" cy="2492990"/>
          </a:xfrm>
        </p:spPr>
        <p:txBody>
          <a:bodyPr/>
          <a:lstStyle/>
          <a:p>
            <a:r>
              <a:rPr lang="en-US" altLang="en-US" sz="1800">
                <a:solidFill>
                  <a:schemeClr val="bg1"/>
                </a:solidFill>
              </a:rPr>
              <a:t>Cloud computing has enabled ease in conducting businesses and delivering services. It has also promoted the growth of Small and Medium Enterprises in great proportions. AWS proves to be the best in offering cloud-computing services for individuals, organizations and many business entities. It is very eﬃcient and cost effective as compared to its competitors. Provision of these services affordably makes Amazon Web Services more popular and leads in the service globally.</a:t>
            </a:r>
          </a:p>
          <a:p>
            <a:endParaRPr lang="en-US" altLang="en-US">
              <a:solidFill>
                <a:schemeClr val="bg1"/>
              </a:solidFill>
            </a:endParaRPr>
          </a:p>
          <a:p>
            <a:r>
              <a:rPr lang="en-US" altLang="en-US" sz="1800">
                <a:solidFill>
                  <a:schemeClr val="bg1"/>
                </a:solidFill>
              </a:rPr>
              <a:t>However, Small and Medium Enterprises observe a greater sense of security with Amazon Web Services in addition to its affordability. As a result, AWS is a preferable option for all new and up-coming companies</a:t>
            </a:r>
          </a:p>
          <a:p>
            <a:endParaRPr lang="en-IN">
              <a:solidFill>
                <a:schemeClr val="bg1"/>
              </a:solidFill>
            </a:endParaRPr>
          </a:p>
        </p:txBody>
      </p:sp>
    </p:spTree>
    <p:extLst>
      <p:ext uri="{BB962C8B-B14F-4D97-AF65-F5344CB8AC3E}">
        <p14:creationId xmlns:p14="http://schemas.microsoft.com/office/powerpoint/2010/main" val="4029457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4238164"/>
            <a:ext cx="10350500" cy="23952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80"/>
              </a:lnSpc>
            </a:pPr>
            <a:r>
              <a:rPr sz="2400" spc="-15">
                <a:solidFill>
                  <a:srgbClr val="FFFFFF"/>
                </a:solidFill>
                <a:latin typeface="Calibri"/>
                <a:cs typeface="Calibri"/>
              </a:rPr>
              <a:t>Here </a:t>
            </a:r>
            <a:r>
              <a:rPr sz="2400" spc="-10">
                <a:solidFill>
                  <a:srgbClr val="FFFFFF"/>
                </a:solidFill>
                <a:latin typeface="Calibri"/>
                <a:cs typeface="Calibri"/>
              </a:rPr>
              <a:t>goes</a:t>
            </a:r>
            <a:r>
              <a:rPr sz="2400" spc="-15">
                <a:solidFill>
                  <a:srgbClr val="FFFFFF"/>
                </a:solidFill>
                <a:latin typeface="Calibri"/>
                <a:cs typeface="Calibri"/>
              </a:rPr>
              <a:t> </a:t>
            </a:r>
            <a:r>
              <a:rPr sz="2400" spc="-5">
                <a:solidFill>
                  <a:srgbClr val="FFFFFF"/>
                </a:solidFill>
                <a:latin typeface="Calibri"/>
                <a:cs typeface="Calibri"/>
              </a:rPr>
              <a:t>the</a:t>
            </a:r>
            <a:r>
              <a:rPr sz="2400" spc="-15">
                <a:solidFill>
                  <a:srgbClr val="FFFFFF"/>
                </a:solidFill>
                <a:latin typeface="Calibri"/>
                <a:cs typeface="Calibri"/>
              </a:rPr>
              <a:t> </a:t>
            </a:r>
            <a:r>
              <a:rPr sz="2400" spc="-5">
                <a:solidFill>
                  <a:srgbClr val="FFFFFF"/>
                </a:solidFill>
                <a:latin typeface="Calibri"/>
                <a:cs typeface="Calibri"/>
              </a:rPr>
              <a:t>subtitle</a:t>
            </a:r>
            <a:r>
              <a:rPr sz="2400" spc="-10">
                <a:solidFill>
                  <a:srgbClr val="FFFFFF"/>
                </a:solidFill>
                <a:latin typeface="Calibri"/>
                <a:cs typeface="Calibri"/>
              </a:rPr>
              <a:t> </a:t>
            </a:r>
            <a:r>
              <a:rPr sz="2400" spc="-5">
                <a:solidFill>
                  <a:srgbClr val="FFFFFF"/>
                </a:solidFill>
                <a:latin typeface="Calibri"/>
                <a:cs typeface="Calibri"/>
              </a:rPr>
              <a:t>of</a:t>
            </a:r>
            <a:r>
              <a:rPr sz="2400" spc="-15">
                <a:solidFill>
                  <a:srgbClr val="FFFFFF"/>
                </a:solidFill>
                <a:latin typeface="Calibri"/>
                <a:cs typeface="Calibri"/>
              </a:rPr>
              <a:t> </a:t>
            </a:r>
            <a:r>
              <a:rPr sz="2400" spc="-10">
                <a:solidFill>
                  <a:srgbClr val="FFFFFF"/>
                </a:solidFill>
                <a:latin typeface="Calibri"/>
                <a:cs typeface="Calibri"/>
              </a:rPr>
              <a:t>your</a:t>
            </a:r>
            <a:r>
              <a:rPr sz="2400" spc="-15">
                <a:solidFill>
                  <a:srgbClr val="FFFFFF"/>
                </a:solidFill>
                <a:latin typeface="Calibri"/>
                <a:cs typeface="Calibri"/>
              </a:rPr>
              <a:t> </a:t>
            </a:r>
            <a:r>
              <a:rPr sz="2400" spc="-5">
                <a:solidFill>
                  <a:srgbClr val="FFFFFF"/>
                </a:solidFill>
                <a:latin typeface="Calibri"/>
                <a:cs typeface="Calibri"/>
              </a:rPr>
              <a:t>section</a:t>
            </a:r>
            <a:endParaRPr sz="2400">
              <a:latin typeface="Calibri"/>
              <a:cs typeface="Calibri"/>
            </a:endParaRPr>
          </a:p>
          <a:p>
            <a:pPr>
              <a:lnSpc>
                <a:spcPct val="100000"/>
              </a:lnSpc>
            </a:pPr>
            <a:endParaRPr sz="2400">
              <a:latin typeface="Calibri"/>
              <a:cs typeface="Calibri"/>
            </a:endParaRPr>
          </a:p>
          <a:p>
            <a:pPr>
              <a:lnSpc>
                <a:spcPct val="100000"/>
              </a:lnSpc>
            </a:pPr>
            <a:endParaRPr sz="2400">
              <a:latin typeface="Calibri"/>
              <a:cs typeface="Calibri"/>
            </a:endParaRPr>
          </a:p>
          <a:p>
            <a:pPr>
              <a:lnSpc>
                <a:spcPct val="100000"/>
              </a:lnSpc>
            </a:pPr>
            <a:endParaRPr sz="2400">
              <a:latin typeface="Calibri"/>
              <a:cs typeface="Calibri"/>
            </a:endParaRPr>
          </a:p>
          <a:p>
            <a:pPr>
              <a:lnSpc>
                <a:spcPct val="100000"/>
              </a:lnSpc>
            </a:pPr>
            <a:endParaRPr sz="2400">
              <a:latin typeface="Calibri"/>
              <a:cs typeface="Calibri"/>
            </a:endParaRPr>
          </a:p>
          <a:p>
            <a:pPr>
              <a:lnSpc>
                <a:spcPct val="100000"/>
              </a:lnSpc>
              <a:spcBef>
                <a:spcPts val="60"/>
              </a:spcBef>
            </a:pPr>
            <a:endParaRPr sz="2700">
              <a:latin typeface="Calibri"/>
              <a:cs typeface="Calibri"/>
            </a:endParaRPr>
          </a:p>
          <a:p>
            <a:pPr marL="4757420">
              <a:lnSpc>
                <a:spcPct val="100000"/>
              </a:lnSpc>
              <a:tabLst>
                <a:tab pos="10195560" algn="l"/>
              </a:tabLst>
            </a:pPr>
            <a:r>
              <a:rPr sz="1200" spc="-5">
                <a:solidFill>
                  <a:srgbClr val="D8D8D8"/>
                </a:solidFill>
                <a:latin typeface="Calibri"/>
                <a:cs typeface="Calibri"/>
              </a:rPr>
              <a:t>P</a:t>
            </a:r>
            <a:r>
              <a:rPr sz="1200" spc="-20">
                <a:solidFill>
                  <a:srgbClr val="D8D8D8"/>
                </a:solidFill>
                <a:latin typeface="Calibri"/>
                <a:cs typeface="Calibri"/>
              </a:rPr>
              <a:t>r</a:t>
            </a:r>
            <a:r>
              <a:rPr sz="1200" spc="-5">
                <a:solidFill>
                  <a:srgbClr val="D8D8D8"/>
                </a:solidFill>
                <a:latin typeface="Calibri"/>
                <a:cs typeface="Calibri"/>
              </a:rPr>
              <a:t>ojec</a:t>
            </a:r>
            <a:r>
              <a:rPr sz="1200">
                <a:solidFill>
                  <a:srgbClr val="D8D8D8"/>
                </a:solidFill>
                <a:latin typeface="Calibri"/>
                <a:cs typeface="Calibri"/>
              </a:rPr>
              <a:t>t</a:t>
            </a:r>
            <a:r>
              <a:rPr sz="1200" spc="-5">
                <a:solidFill>
                  <a:srgbClr val="D8D8D8"/>
                </a:solidFill>
                <a:latin typeface="Calibri"/>
                <a:cs typeface="Calibri"/>
              </a:rPr>
              <a:t> Nam</a:t>
            </a:r>
            <a:r>
              <a:rPr sz="1200">
                <a:solidFill>
                  <a:srgbClr val="D8D8D8"/>
                </a:solidFill>
                <a:latin typeface="Calibri"/>
                <a:cs typeface="Calibri"/>
              </a:rPr>
              <a:t>e	</a:t>
            </a:r>
            <a:r>
              <a:rPr sz="1200" spc="-5">
                <a:solidFill>
                  <a:srgbClr val="D8D8D8"/>
                </a:solidFill>
                <a:latin typeface="Calibri"/>
                <a:cs typeface="Calibri"/>
              </a:rPr>
              <a:t>18</a:t>
            </a:r>
            <a:endParaRPr sz="1200">
              <a:latin typeface="Calibri"/>
              <a:cs typeface="Calibri"/>
            </a:endParaRPr>
          </a:p>
        </p:txBody>
      </p:sp>
      <p:pic>
        <p:nvPicPr>
          <p:cNvPr id="3" name="object 3"/>
          <p:cNvPicPr/>
          <p:nvPr/>
        </p:nvPicPr>
        <p:blipFill>
          <a:blip r:embed="rId2"/>
          <a:stretch>
            <a:fillRect/>
          </a:stretch>
        </p:blipFill>
        <p:spPr>
          <a:xfrm>
            <a:off x="0" y="0"/>
            <a:ext cx="12191999" cy="6857999"/>
          </a:xfrm>
          <a:prstGeom prst="rect">
            <a:avLst/>
          </a:prstGeom>
        </p:spPr>
      </p:pic>
      <p:pic>
        <p:nvPicPr>
          <p:cNvPr id="4" name="object 4"/>
          <p:cNvPicPr/>
          <p:nvPr/>
        </p:nvPicPr>
        <p:blipFill>
          <a:blip r:embed="rId3"/>
          <a:stretch>
            <a:fillRect/>
          </a:stretch>
        </p:blipFill>
        <p:spPr>
          <a:xfrm>
            <a:off x="0" y="0"/>
            <a:ext cx="12191999" cy="6857999"/>
          </a:xfrm>
          <a:prstGeom prst="rect">
            <a:avLst/>
          </a:prstGeom>
        </p:spPr>
      </p:pic>
      <p:sp>
        <p:nvSpPr>
          <p:cNvPr id="5" name="object 5"/>
          <p:cNvSpPr txBox="1">
            <a:spLocks noGrp="1"/>
          </p:cNvSpPr>
          <p:nvPr>
            <p:ph type="title"/>
          </p:nvPr>
        </p:nvSpPr>
        <p:spPr>
          <a:xfrm>
            <a:off x="381000" y="250540"/>
            <a:ext cx="2133600" cy="840486"/>
          </a:xfrm>
          <a:prstGeom prst="rect">
            <a:avLst/>
          </a:prstGeom>
        </p:spPr>
        <p:txBody>
          <a:bodyPr vert="horz" wrap="square" lIns="0" tIns="119380" rIns="0" bIns="0" rtlCol="0">
            <a:spAutoFit/>
          </a:bodyPr>
          <a:lstStyle/>
          <a:p>
            <a:pPr marL="12700" marR="5080">
              <a:lnSpc>
                <a:spcPts val="6450"/>
              </a:lnSpc>
              <a:spcBef>
                <a:spcPts val="940"/>
              </a:spcBef>
            </a:pPr>
            <a:r>
              <a:rPr lang="en-IN" sz="2800" b="1" i="0" u="none" strike="noStrike">
                <a:solidFill>
                  <a:srgbClr val="FFFFFF"/>
                </a:solidFill>
                <a:effectLst/>
                <a:latin typeface="Calibri" panose="020F0502020204030204" pitchFamily="34" charset="0"/>
              </a:rPr>
              <a:t>Screenshots</a:t>
            </a:r>
            <a:endParaRPr lang="en-IN" sz="2800">
              <a:latin typeface="Calibri"/>
              <a:cs typeface="Calibri"/>
            </a:endParaRPr>
          </a:p>
        </p:txBody>
      </p:sp>
      <p:pic>
        <p:nvPicPr>
          <p:cNvPr id="7" name="Picture 6">
            <a:extLst>
              <a:ext uri="{FF2B5EF4-FFF2-40B4-BE49-F238E27FC236}">
                <a16:creationId xmlns:a16="http://schemas.microsoft.com/office/drawing/2014/main" id="{195FC7F5-6557-46FB-AB67-65700800CE20}"/>
              </a:ext>
            </a:extLst>
          </p:cNvPr>
          <p:cNvPicPr>
            <a:picLocks noChangeAspect="1"/>
          </p:cNvPicPr>
          <p:nvPr/>
        </p:nvPicPr>
        <p:blipFill>
          <a:blip r:embed="rId4"/>
          <a:stretch>
            <a:fillRect/>
          </a:stretch>
        </p:blipFill>
        <p:spPr>
          <a:xfrm>
            <a:off x="165376" y="1341566"/>
            <a:ext cx="3320497" cy="2395220"/>
          </a:xfrm>
          <a:prstGeom prst="rect">
            <a:avLst/>
          </a:prstGeom>
        </p:spPr>
      </p:pic>
      <p:pic>
        <p:nvPicPr>
          <p:cNvPr id="9" name="Picture 8">
            <a:extLst>
              <a:ext uri="{FF2B5EF4-FFF2-40B4-BE49-F238E27FC236}">
                <a16:creationId xmlns:a16="http://schemas.microsoft.com/office/drawing/2014/main" id="{EC85F8FB-CBA4-47ED-A698-773DA8ABD249}"/>
              </a:ext>
            </a:extLst>
          </p:cNvPr>
          <p:cNvPicPr>
            <a:picLocks noChangeAspect="1"/>
          </p:cNvPicPr>
          <p:nvPr/>
        </p:nvPicPr>
        <p:blipFill>
          <a:blip r:embed="rId5"/>
          <a:stretch>
            <a:fillRect/>
          </a:stretch>
        </p:blipFill>
        <p:spPr>
          <a:xfrm>
            <a:off x="3620612" y="1382167"/>
            <a:ext cx="8534400" cy="2046832"/>
          </a:xfrm>
          <a:prstGeom prst="rect">
            <a:avLst/>
          </a:prstGeom>
        </p:spPr>
      </p:pic>
      <p:pic>
        <p:nvPicPr>
          <p:cNvPr id="11" name="Picture 10">
            <a:extLst>
              <a:ext uri="{FF2B5EF4-FFF2-40B4-BE49-F238E27FC236}">
                <a16:creationId xmlns:a16="http://schemas.microsoft.com/office/drawing/2014/main" id="{1F0AA7D1-9D43-4468-BDB9-75231E88FAF1}"/>
              </a:ext>
            </a:extLst>
          </p:cNvPr>
          <p:cNvPicPr>
            <a:picLocks noChangeAspect="1"/>
          </p:cNvPicPr>
          <p:nvPr/>
        </p:nvPicPr>
        <p:blipFill>
          <a:blip r:embed="rId6"/>
          <a:stretch>
            <a:fillRect/>
          </a:stretch>
        </p:blipFill>
        <p:spPr>
          <a:xfrm>
            <a:off x="3620612" y="3706236"/>
            <a:ext cx="8234363" cy="19425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446891" y="6429616"/>
            <a:ext cx="179705"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solidFill>
                  <a:srgbClr val="D8D8D8"/>
                </a:solidFill>
                <a:latin typeface="Calibri"/>
                <a:cs typeface="Calibri"/>
              </a:rPr>
              <a:t>19</a:t>
            </a:r>
            <a:endParaRPr sz="1200">
              <a:latin typeface="Calibri"/>
              <a:cs typeface="Calibri"/>
            </a:endParaRPr>
          </a:p>
        </p:txBody>
      </p:sp>
      <p:sp>
        <p:nvSpPr>
          <p:cNvPr id="4" name="object 4"/>
          <p:cNvSpPr txBox="1">
            <a:spLocks noGrp="1"/>
          </p:cNvSpPr>
          <p:nvPr>
            <p:ph type="title"/>
          </p:nvPr>
        </p:nvSpPr>
        <p:spPr>
          <a:xfrm>
            <a:off x="530225" y="334440"/>
            <a:ext cx="2815590" cy="874598"/>
          </a:xfrm>
          <a:prstGeom prst="rect">
            <a:avLst/>
          </a:prstGeom>
        </p:spPr>
        <p:txBody>
          <a:bodyPr vert="horz" wrap="square" lIns="0" tIns="12700" rIns="0" bIns="0" rtlCol="0">
            <a:spAutoFit/>
          </a:bodyPr>
          <a:lstStyle/>
          <a:p>
            <a:pPr marL="12700">
              <a:lnSpc>
                <a:spcPct val="100000"/>
              </a:lnSpc>
              <a:spcBef>
                <a:spcPts val="100"/>
              </a:spcBef>
            </a:pPr>
            <a:r>
              <a:rPr sz="2800" b="1" spc="-5">
                <a:latin typeface="Calibri"/>
                <a:cs typeface="Calibri"/>
              </a:rPr>
              <a:t>Sc</a:t>
            </a:r>
            <a:r>
              <a:rPr sz="2800" b="1" spc="-55">
                <a:latin typeface="Calibri"/>
                <a:cs typeface="Calibri"/>
              </a:rPr>
              <a:t>r</a:t>
            </a:r>
            <a:r>
              <a:rPr sz="2800" b="1" spc="-5">
                <a:latin typeface="Calibri"/>
                <a:cs typeface="Calibri"/>
              </a:rPr>
              <a:t>eenshots</a:t>
            </a:r>
            <a:br>
              <a:rPr lang="en-US" sz="2800" b="1" spc="-5">
                <a:latin typeface="Calibri"/>
                <a:cs typeface="Calibri"/>
              </a:rPr>
            </a:br>
            <a:r>
              <a:rPr lang="en-US" sz="2800" b="1" spc="-5">
                <a:latin typeface="Calibri"/>
                <a:cs typeface="Calibri"/>
              </a:rPr>
              <a:t>Students Page</a:t>
            </a:r>
            <a:endParaRPr sz="2800">
              <a:latin typeface="Calibri"/>
              <a:cs typeface="Calibri"/>
            </a:endParaRPr>
          </a:p>
        </p:txBody>
      </p:sp>
      <p:pic>
        <p:nvPicPr>
          <p:cNvPr id="8" name="Picture 7">
            <a:extLst>
              <a:ext uri="{FF2B5EF4-FFF2-40B4-BE49-F238E27FC236}">
                <a16:creationId xmlns:a16="http://schemas.microsoft.com/office/drawing/2014/main" id="{EC340F6D-C7FA-4FFD-B7FA-6AE59DB24AFF}"/>
              </a:ext>
            </a:extLst>
          </p:cNvPr>
          <p:cNvPicPr>
            <a:picLocks noChangeAspect="1"/>
          </p:cNvPicPr>
          <p:nvPr/>
        </p:nvPicPr>
        <p:blipFill>
          <a:blip r:embed="rId2"/>
          <a:stretch>
            <a:fillRect/>
          </a:stretch>
        </p:blipFill>
        <p:spPr>
          <a:xfrm>
            <a:off x="685014" y="1153358"/>
            <a:ext cx="5181600" cy="2227113"/>
          </a:xfrm>
          <a:prstGeom prst="rect">
            <a:avLst/>
          </a:prstGeom>
        </p:spPr>
      </p:pic>
      <p:pic>
        <p:nvPicPr>
          <p:cNvPr id="12" name="Picture 11">
            <a:extLst>
              <a:ext uri="{FF2B5EF4-FFF2-40B4-BE49-F238E27FC236}">
                <a16:creationId xmlns:a16="http://schemas.microsoft.com/office/drawing/2014/main" id="{2AE67D7D-575E-4D30-B155-DC366E94F662}"/>
              </a:ext>
            </a:extLst>
          </p:cNvPr>
          <p:cNvPicPr>
            <a:picLocks noChangeAspect="1"/>
          </p:cNvPicPr>
          <p:nvPr/>
        </p:nvPicPr>
        <p:blipFill>
          <a:blip r:embed="rId3"/>
          <a:stretch>
            <a:fillRect/>
          </a:stretch>
        </p:blipFill>
        <p:spPr>
          <a:xfrm>
            <a:off x="685014" y="3527866"/>
            <a:ext cx="5944386" cy="2873120"/>
          </a:xfrm>
          <a:prstGeom prst="rect">
            <a:avLst/>
          </a:prstGeom>
        </p:spPr>
      </p:pic>
      <p:pic>
        <p:nvPicPr>
          <p:cNvPr id="14" name="Picture 13">
            <a:extLst>
              <a:ext uri="{FF2B5EF4-FFF2-40B4-BE49-F238E27FC236}">
                <a16:creationId xmlns:a16="http://schemas.microsoft.com/office/drawing/2014/main" id="{3F266755-344E-459C-94B0-2F6A255A3DC0}"/>
              </a:ext>
            </a:extLst>
          </p:cNvPr>
          <p:cNvPicPr>
            <a:picLocks noChangeAspect="1"/>
          </p:cNvPicPr>
          <p:nvPr/>
        </p:nvPicPr>
        <p:blipFill>
          <a:blip r:embed="rId4"/>
          <a:stretch>
            <a:fillRect/>
          </a:stretch>
        </p:blipFill>
        <p:spPr>
          <a:xfrm>
            <a:off x="7010400" y="533400"/>
            <a:ext cx="4783087" cy="36273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DD18-9970-A9B3-0042-C687D6AE0A3B}"/>
              </a:ext>
            </a:extLst>
          </p:cNvPr>
          <p:cNvSpPr>
            <a:spLocks noGrp="1"/>
          </p:cNvSpPr>
          <p:nvPr>
            <p:ph type="ctrTitle"/>
          </p:nvPr>
        </p:nvSpPr>
        <p:spPr>
          <a:xfrm>
            <a:off x="609600" y="609600"/>
            <a:ext cx="10363200" cy="584775"/>
          </a:xfrm>
        </p:spPr>
        <p:txBody>
          <a:bodyPr/>
          <a:lstStyle/>
          <a:p>
            <a:r>
              <a:rPr lang="en-US"/>
              <a:t>AWS</a:t>
            </a:r>
            <a:endParaRPr lang="en-IN"/>
          </a:p>
        </p:txBody>
      </p:sp>
      <p:sp>
        <p:nvSpPr>
          <p:cNvPr id="3" name="Subtitle 2">
            <a:extLst>
              <a:ext uri="{FF2B5EF4-FFF2-40B4-BE49-F238E27FC236}">
                <a16:creationId xmlns:a16="http://schemas.microsoft.com/office/drawing/2014/main" id="{863DF009-BE5F-DECE-1CC3-69403DA2F331}"/>
              </a:ext>
            </a:extLst>
          </p:cNvPr>
          <p:cNvSpPr>
            <a:spLocks noGrp="1"/>
          </p:cNvSpPr>
          <p:nvPr>
            <p:ph type="subTitle" idx="4"/>
          </p:nvPr>
        </p:nvSpPr>
        <p:spPr>
          <a:xfrm>
            <a:off x="1447800" y="1905000"/>
            <a:ext cx="8534400" cy="3268587"/>
          </a:xfrm>
        </p:spPr>
        <p:txBody>
          <a:bodyPr/>
          <a:lstStyle/>
          <a:p>
            <a:pPr marL="0" indent="-228600" eaLnBrk="1" hangingPunct="1">
              <a:lnSpc>
                <a:spcPct val="90000"/>
              </a:lnSpc>
            </a:pPr>
            <a:endParaRPr lang="en-US" altLang="en-US" sz="1800">
              <a:solidFill>
                <a:srgbClr val="000000"/>
              </a:solidFill>
            </a:endParaRPr>
          </a:p>
          <a:p>
            <a:pPr marL="0" indent="-228600" eaLnBrk="1" hangingPunct="1">
              <a:lnSpc>
                <a:spcPct val="90000"/>
              </a:lnSpc>
            </a:pPr>
            <a:r>
              <a:rPr lang="en-US" altLang="en-US" sz="1800">
                <a:solidFill>
                  <a:schemeClr val="bg1"/>
                </a:solidFill>
              </a:rPr>
              <a:t>Amazon Web Services (AWS) is the world's most comprehensive and broadly adopted cloud platform, offering over 200 fully featured services from data centers globally.(AWS) Certification validates cloud expertise to help professionals highlight in-demand skills and organizations build effective, innovative teams for cloud initiatives using AWS.</a:t>
            </a:r>
          </a:p>
          <a:p>
            <a:pPr marL="0" indent="-228600" eaLnBrk="1" hangingPunct="1">
              <a:lnSpc>
                <a:spcPct val="90000"/>
              </a:lnSpc>
            </a:pPr>
            <a:endParaRPr lang="en-US" altLang="en-US" sz="1800">
              <a:solidFill>
                <a:schemeClr val="bg1"/>
              </a:solidFill>
            </a:endParaRPr>
          </a:p>
          <a:p>
            <a:pPr marL="0" indent="-228600" eaLnBrk="1" hangingPunct="1">
              <a:lnSpc>
                <a:spcPct val="90000"/>
              </a:lnSpc>
            </a:pPr>
            <a:r>
              <a:rPr lang="en-US" altLang="en-US" sz="1800">
                <a:solidFill>
                  <a:schemeClr val="bg1"/>
                </a:solidFill>
              </a:rPr>
              <a:t>AWS is designed to allow application providers, ISVs, and vendors to quickly and securely host your applications – whether an existing application or a new SaaS-based application. You can use the AWS Management Console or well-documented web services APIs to access AWS's application hosting platform</a:t>
            </a:r>
          </a:p>
          <a:p>
            <a:pPr marL="0" indent="-228600" eaLnBrk="1" hangingPunct="1">
              <a:lnSpc>
                <a:spcPct val="90000"/>
              </a:lnSpc>
            </a:pPr>
            <a:endParaRPr lang="en-US" altLang="en-US" sz="1800">
              <a:solidFill>
                <a:srgbClr val="000000"/>
              </a:solidFill>
            </a:endParaRPr>
          </a:p>
          <a:p>
            <a:pPr marL="0" indent="-228600" eaLnBrk="1" hangingPunct="1">
              <a:lnSpc>
                <a:spcPct val="90000"/>
              </a:lnSpc>
            </a:pPr>
            <a:endParaRPr lang="en-US" altLang="en-US" sz="1800">
              <a:solidFill>
                <a:srgbClr val="000000"/>
              </a:solidFill>
            </a:endParaRPr>
          </a:p>
          <a:p>
            <a:endParaRPr lang="en-IN"/>
          </a:p>
        </p:txBody>
      </p:sp>
    </p:spTree>
    <p:extLst>
      <p:ext uri="{BB962C8B-B14F-4D97-AF65-F5344CB8AC3E}">
        <p14:creationId xmlns:p14="http://schemas.microsoft.com/office/powerpoint/2010/main" val="16730314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D302-073C-4266-AFAF-73DF4A90023E}"/>
              </a:ext>
            </a:extLst>
          </p:cNvPr>
          <p:cNvSpPr>
            <a:spLocks noGrp="1"/>
          </p:cNvSpPr>
          <p:nvPr>
            <p:ph type="title"/>
          </p:nvPr>
        </p:nvSpPr>
        <p:spPr>
          <a:xfrm>
            <a:off x="762000" y="457200"/>
            <a:ext cx="3333750" cy="861774"/>
          </a:xfrm>
        </p:spPr>
        <p:txBody>
          <a:bodyPr/>
          <a:lstStyle/>
          <a:p>
            <a:r>
              <a:rPr lang="en-IN" sz="2800" b="1" spc="-5">
                <a:latin typeface="Calibri"/>
                <a:cs typeface="Calibri"/>
              </a:rPr>
              <a:t>Sc</a:t>
            </a:r>
            <a:r>
              <a:rPr lang="en-IN" sz="2800" b="1" spc="-55">
                <a:latin typeface="Calibri"/>
                <a:cs typeface="Calibri"/>
              </a:rPr>
              <a:t>r</a:t>
            </a:r>
            <a:r>
              <a:rPr lang="en-IN" sz="2800" b="1" spc="-5">
                <a:latin typeface="Calibri"/>
                <a:cs typeface="Calibri"/>
              </a:rPr>
              <a:t>eenshots</a:t>
            </a:r>
            <a:br>
              <a:rPr lang="en-IN" sz="2800" b="1" spc="-5">
                <a:latin typeface="Calibri"/>
                <a:cs typeface="Calibri"/>
              </a:rPr>
            </a:br>
            <a:r>
              <a:rPr lang="en-IN" sz="2800" b="1" spc="-5">
                <a:latin typeface="Calibri"/>
                <a:cs typeface="Calibri"/>
              </a:rPr>
              <a:t>Educators Page</a:t>
            </a:r>
            <a:endParaRPr lang="en-IN" sz="2800"/>
          </a:p>
        </p:txBody>
      </p:sp>
      <p:pic>
        <p:nvPicPr>
          <p:cNvPr id="5" name="Picture 4">
            <a:extLst>
              <a:ext uri="{FF2B5EF4-FFF2-40B4-BE49-F238E27FC236}">
                <a16:creationId xmlns:a16="http://schemas.microsoft.com/office/drawing/2014/main" id="{29DFCDD2-A5E5-4D44-8A3E-4AA383C87870}"/>
              </a:ext>
            </a:extLst>
          </p:cNvPr>
          <p:cNvPicPr>
            <a:picLocks noChangeAspect="1"/>
          </p:cNvPicPr>
          <p:nvPr/>
        </p:nvPicPr>
        <p:blipFill>
          <a:blip r:embed="rId2"/>
          <a:stretch>
            <a:fillRect/>
          </a:stretch>
        </p:blipFill>
        <p:spPr>
          <a:xfrm>
            <a:off x="347220" y="1318975"/>
            <a:ext cx="6236945" cy="2414826"/>
          </a:xfrm>
          <a:prstGeom prst="rect">
            <a:avLst/>
          </a:prstGeom>
        </p:spPr>
      </p:pic>
      <p:pic>
        <p:nvPicPr>
          <p:cNvPr id="7" name="Picture 6">
            <a:extLst>
              <a:ext uri="{FF2B5EF4-FFF2-40B4-BE49-F238E27FC236}">
                <a16:creationId xmlns:a16="http://schemas.microsoft.com/office/drawing/2014/main" id="{9DF6A6AD-D68D-4168-8F45-1771E2452367}"/>
              </a:ext>
            </a:extLst>
          </p:cNvPr>
          <p:cNvPicPr>
            <a:picLocks noChangeAspect="1"/>
          </p:cNvPicPr>
          <p:nvPr/>
        </p:nvPicPr>
        <p:blipFill>
          <a:blip r:embed="rId3"/>
          <a:stretch>
            <a:fillRect/>
          </a:stretch>
        </p:blipFill>
        <p:spPr>
          <a:xfrm>
            <a:off x="384927" y="4023261"/>
            <a:ext cx="6096000" cy="2812743"/>
          </a:xfrm>
          <a:prstGeom prst="rect">
            <a:avLst/>
          </a:prstGeom>
        </p:spPr>
      </p:pic>
      <p:pic>
        <p:nvPicPr>
          <p:cNvPr id="9" name="Picture 8">
            <a:extLst>
              <a:ext uri="{FF2B5EF4-FFF2-40B4-BE49-F238E27FC236}">
                <a16:creationId xmlns:a16="http://schemas.microsoft.com/office/drawing/2014/main" id="{492DCC5D-64FC-4DEE-BB0B-21B80F04BD86}"/>
              </a:ext>
            </a:extLst>
          </p:cNvPr>
          <p:cNvPicPr>
            <a:picLocks noChangeAspect="1"/>
          </p:cNvPicPr>
          <p:nvPr/>
        </p:nvPicPr>
        <p:blipFill>
          <a:blip r:embed="rId4"/>
          <a:stretch>
            <a:fillRect/>
          </a:stretch>
        </p:blipFill>
        <p:spPr>
          <a:xfrm>
            <a:off x="6803010" y="2209800"/>
            <a:ext cx="5388990" cy="3336042"/>
          </a:xfrm>
          <a:prstGeom prst="rect">
            <a:avLst/>
          </a:prstGeom>
        </p:spPr>
      </p:pic>
    </p:spTree>
    <p:extLst>
      <p:ext uri="{BB962C8B-B14F-4D97-AF65-F5344CB8AC3E}">
        <p14:creationId xmlns:p14="http://schemas.microsoft.com/office/powerpoint/2010/main" val="2577066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Potato Leaf Disease Classification</a:t>
            </a:r>
          </a:p>
        </p:txBody>
      </p:sp>
      <p:sp>
        <p:nvSpPr>
          <p:cNvPr id="4" name="Text Placeholder 3"/>
          <p:cNvSpPr>
            <a:spLocks noGrp="1"/>
          </p:cNvSpPr>
          <p:nvPr>
            <p:ph type="body" sz="half" idx="2"/>
          </p:nvPr>
        </p:nvSpPr>
        <p:spPr>
          <a:xfrm>
            <a:off x="8744567" y="4799797"/>
            <a:ext cx="3276601" cy="1828800"/>
          </a:xfrm>
        </p:spPr>
        <p:txBody>
          <a:bodyPr/>
          <a:lstStyle/>
          <a:p>
            <a:r>
              <a:rPr lang="en-US"/>
              <a:t>Kalyan Chakravarthy</a:t>
            </a:r>
          </a:p>
          <a:p>
            <a:r>
              <a:rPr lang="en-US"/>
              <a:t>(21BAI1759)</a:t>
            </a:r>
          </a:p>
        </p:txBody>
      </p:sp>
      <p:pic>
        <p:nvPicPr>
          <p:cNvPr id="3" name="Picture 2">
            <a:extLst>
              <a:ext uri="{FF2B5EF4-FFF2-40B4-BE49-F238E27FC236}">
                <a16:creationId xmlns:a16="http://schemas.microsoft.com/office/drawing/2014/main" id="{9C6DF223-ACB7-EE37-A29C-023A42AACEB5}"/>
              </a:ext>
            </a:extLst>
          </p:cNvPr>
          <p:cNvPicPr>
            <a:picLocks noChangeAspect="1"/>
          </p:cNvPicPr>
          <p:nvPr/>
        </p:nvPicPr>
        <p:blipFill>
          <a:blip r:embed="rId3"/>
          <a:stretch>
            <a:fillRect/>
          </a:stretch>
        </p:blipFill>
        <p:spPr>
          <a:xfrm>
            <a:off x="1698858" y="1489275"/>
            <a:ext cx="5274883" cy="3732431"/>
          </a:xfrm>
          <a:prstGeom prst="rect">
            <a:avLst/>
          </a:prstGeom>
        </p:spPr>
      </p:pic>
      <p:sp>
        <p:nvSpPr>
          <p:cNvPr id="8" name="TextBox 7">
            <a:extLst>
              <a:ext uri="{FF2B5EF4-FFF2-40B4-BE49-F238E27FC236}">
                <a16:creationId xmlns:a16="http://schemas.microsoft.com/office/drawing/2014/main" id="{3425C9BC-3899-08F5-CA8D-4F0AC44679AC}"/>
              </a:ext>
            </a:extLst>
          </p:cNvPr>
          <p:cNvSpPr txBox="1"/>
          <p:nvPr/>
        </p:nvSpPr>
        <p:spPr>
          <a:xfrm>
            <a:off x="10063214" y="5948412"/>
            <a:ext cx="217234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solidFill>
                  <a:schemeClr val="accent1"/>
                </a:solidFill>
                <a:latin typeface="Comic Sans MS" panose="030F0702030302020204" pitchFamily="66" charset="0"/>
              </a:rPr>
              <a:t>fOUNDATION</a:t>
            </a:r>
            <a:endParaRPr lang="en-IN">
              <a:solidFill>
                <a:schemeClr val="accent1"/>
              </a:solidFill>
              <a:latin typeface="Comic Sans MS" panose="030F0702030302020204" pitchFamily="66" charset="0"/>
            </a:endParaRPr>
          </a:p>
        </p:txBody>
      </p:sp>
    </p:spTree>
    <p:extLst>
      <p:ext uri="{BB962C8B-B14F-4D97-AF65-F5344CB8AC3E}">
        <p14:creationId xmlns:p14="http://schemas.microsoft.com/office/powerpoint/2010/main" val="3228094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a:t>
            </a:r>
          </a:p>
        </p:txBody>
      </p:sp>
      <p:sp>
        <p:nvSpPr>
          <p:cNvPr id="8" name="Text Placeholder 7"/>
          <p:cNvSpPr>
            <a:spLocks noGrp="1"/>
          </p:cNvSpPr>
          <p:nvPr>
            <p:ph type="body" sz="half" idx="2"/>
          </p:nvPr>
        </p:nvSpPr>
        <p:spPr>
          <a:xfrm>
            <a:off x="2526632" y="2396691"/>
            <a:ext cx="7252636" cy="2343751"/>
          </a:xfrm>
        </p:spPr>
        <p:txBody>
          <a:bodyPr>
            <a:normAutofit fontScale="85000" lnSpcReduction="10000"/>
          </a:bodyPr>
          <a:lstStyle/>
          <a:p>
            <a:pPr algn="just"/>
            <a:r>
              <a:rPr lang="en-US"/>
              <a:t>The cultivation of potatoes is a crucial global agricultural activity, vital for food security and economic stability. However, potato plants are susceptible to various diseases, posing significant threats to crop yield and quality. To address this challenge, we propose the development of a system utilizing Convolutional Neural Networks (CNN) and deep learning techniques to accurately classify potato diseases, aiding farmers in timely disease management decisions. Early detection of potato leaf diseases is paramount, as it enables farmers to mitigate crop loss, minimize costs associated with disease control measures, reduce environmental impact by targeting affected areas with precision, and enhance overall crop quality through timely interventions. By predicting these diseases promptly, farmers can take proactive steps to prevent their spread, ensuring sustainable potato cultivation practices and safeguarding agricultural productivity.</a:t>
            </a:r>
          </a:p>
        </p:txBody>
      </p:sp>
    </p:spTree>
    <p:extLst>
      <p:ext uri="{BB962C8B-B14F-4D97-AF65-F5344CB8AC3E}">
        <p14:creationId xmlns:p14="http://schemas.microsoft.com/office/powerpoint/2010/main" val="36932670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 LITERATURE SURVEY</a:t>
            </a:r>
          </a:p>
        </p:txBody>
      </p:sp>
      <p:sp>
        <p:nvSpPr>
          <p:cNvPr id="4" name="TextBox 3">
            <a:extLst>
              <a:ext uri="{FF2B5EF4-FFF2-40B4-BE49-F238E27FC236}">
                <a16:creationId xmlns:a16="http://schemas.microsoft.com/office/drawing/2014/main" id="{F5329D5C-7470-0149-A203-BA749B62C041}"/>
              </a:ext>
            </a:extLst>
          </p:cNvPr>
          <p:cNvSpPr txBox="1"/>
          <p:nvPr/>
        </p:nvSpPr>
        <p:spPr>
          <a:xfrm>
            <a:off x="1811154" y="2319688"/>
            <a:ext cx="8569692" cy="33239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400"/>
          </a:p>
          <a:p>
            <a:pPr algn="just"/>
            <a:r>
              <a:rPr lang="en-US" sz="1400"/>
              <a:t>Numerous studies have demonstrated the efficacy of deep learning techniques, particularly Convolutional Neural Networks (CNNs), in classifying plant diseases, including those affecting potatoes. Transfer learning from pretrained models such as VGG19, ResNet50, and Inception has proven highly accurate in identifying various plant diseases, emphasizing the importance of large, diverse datasets and data augmentation strategies for robust model development. Existing datasets like the Plant Village dataset have been instrumental, with researchers employing preprocessing techniques and domain-specific augmentation methods to address challenges like imbalanced class distribution and lighting variations. Moreover, the literature emphasizes the importance of user-friendly deployment interfaces, with discussions on integrating deep learning models into accessible applications for farmers, accessible via mobile, web, or IoT devices. Interpretability and user feedback integration are also highlighted for practical utility in real-world agricultural settings. Overall, the literature provides a robust foundation for developing a potato disease classification system using deep learning, focusing on dataset quality, preprocessing, model architecture, and user-friendly deployment for tangible benefits in agricultural crop management.</a:t>
            </a:r>
            <a:endParaRPr lang="en-IN" sz="1400"/>
          </a:p>
          <a:p>
            <a:pPr algn="just"/>
            <a:endParaRPr lang="en-IN" sz="1400"/>
          </a:p>
        </p:txBody>
      </p:sp>
    </p:spTree>
    <p:extLst>
      <p:ext uri="{BB962C8B-B14F-4D97-AF65-F5344CB8AC3E}">
        <p14:creationId xmlns:p14="http://schemas.microsoft.com/office/powerpoint/2010/main" val="2389970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C25AA2A-61A8-9120-97DC-E8347E7896A7}"/>
              </a:ext>
            </a:extLst>
          </p:cNvPr>
          <p:cNvPicPr>
            <a:picLocks noChangeAspect="1"/>
          </p:cNvPicPr>
          <p:nvPr/>
        </p:nvPicPr>
        <p:blipFill>
          <a:blip r:embed="rId2"/>
          <a:srcRect l="14485" r="12032"/>
          <a:stretch>
            <a:fillRect/>
          </a:stretch>
        </p:blipFill>
        <p:spPr>
          <a:xfrm>
            <a:off x="8727073" y="1769846"/>
            <a:ext cx="1544530" cy="1516103"/>
          </a:xfrm>
          <a:prstGeom prst="rect">
            <a:avLst/>
          </a:prstGeom>
        </p:spPr>
      </p:pic>
      <p:pic>
        <p:nvPicPr>
          <p:cNvPr id="10" name="Picture 9">
            <a:extLst>
              <a:ext uri="{FF2B5EF4-FFF2-40B4-BE49-F238E27FC236}">
                <a16:creationId xmlns:a16="http://schemas.microsoft.com/office/drawing/2014/main" id="{65D0A122-FE22-E357-94E9-D2C854FF28D0}"/>
              </a:ext>
            </a:extLst>
          </p:cNvPr>
          <p:cNvPicPr>
            <a:picLocks noChangeAspect="1"/>
          </p:cNvPicPr>
          <p:nvPr/>
        </p:nvPicPr>
        <p:blipFill>
          <a:blip r:embed="rId3"/>
          <a:stretch>
            <a:fillRect/>
          </a:stretch>
        </p:blipFill>
        <p:spPr>
          <a:xfrm>
            <a:off x="1790673" y="1818659"/>
            <a:ext cx="1650359" cy="1815394"/>
          </a:xfrm>
          <a:prstGeom prst="rect">
            <a:avLst/>
          </a:prstGeom>
        </p:spPr>
      </p:pic>
      <p:sp>
        <p:nvSpPr>
          <p:cNvPr id="4" name="Title 3">
            <a:extLst>
              <a:ext uri="{FF2B5EF4-FFF2-40B4-BE49-F238E27FC236}">
                <a16:creationId xmlns:a16="http://schemas.microsoft.com/office/drawing/2014/main" id="{E915CF64-9993-4C8F-9E74-CD217FD4C005}"/>
              </a:ext>
            </a:extLst>
          </p:cNvPr>
          <p:cNvSpPr>
            <a:spLocks noGrp="1"/>
          </p:cNvSpPr>
          <p:nvPr>
            <p:ph type="title"/>
          </p:nvPr>
        </p:nvSpPr>
        <p:spPr/>
        <p:txBody>
          <a:bodyPr/>
          <a:lstStyle/>
          <a:p>
            <a:endParaRPr lang="en-IN"/>
          </a:p>
        </p:txBody>
      </p:sp>
      <p:sp>
        <p:nvSpPr>
          <p:cNvPr id="8" name="Freeform 4">
            <a:extLst>
              <a:ext uri="{FF2B5EF4-FFF2-40B4-BE49-F238E27FC236}">
                <a16:creationId xmlns:a16="http://schemas.microsoft.com/office/drawing/2014/main" id="{92B9E44E-568C-38FA-6AFE-3CBAEA579550}"/>
              </a:ext>
            </a:extLst>
          </p:cNvPr>
          <p:cNvSpPr/>
          <p:nvPr/>
        </p:nvSpPr>
        <p:spPr>
          <a:xfrm>
            <a:off x="1843238" y="1780156"/>
            <a:ext cx="1597794" cy="1815395"/>
          </a:xfrm>
          <a:custGeom>
            <a:avLst/>
            <a:gdLst/>
            <a:ahLst/>
            <a:cxnLst/>
            <a:rect l="l" t="t" r="r" b="b"/>
            <a:pathLst>
              <a:path w="1795640" h="2094040">
                <a:moveTo>
                  <a:pt x="0" y="0"/>
                </a:moveTo>
                <a:lnTo>
                  <a:pt x="1795640" y="0"/>
                </a:lnTo>
                <a:lnTo>
                  <a:pt x="1795640" y="2094041"/>
                </a:lnTo>
                <a:lnTo>
                  <a:pt x="0" y="2094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TextBox 11">
            <a:extLst>
              <a:ext uri="{FF2B5EF4-FFF2-40B4-BE49-F238E27FC236}">
                <a16:creationId xmlns:a16="http://schemas.microsoft.com/office/drawing/2014/main" id="{7AD6DB47-0336-6CEF-95C1-86AF65500FE8}"/>
              </a:ext>
            </a:extLst>
          </p:cNvPr>
          <p:cNvSpPr txBox="1"/>
          <p:nvPr/>
        </p:nvSpPr>
        <p:spPr>
          <a:xfrm>
            <a:off x="1543010" y="3686627"/>
            <a:ext cx="2427287" cy="26161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End-to-End Solution</a:t>
            </a:r>
          </a:p>
          <a:p>
            <a:endParaRPr lang="en-IN"/>
          </a:p>
          <a:p>
            <a:pPr algn="ctr">
              <a:lnSpc>
                <a:spcPts val="2240"/>
              </a:lnSpc>
            </a:pPr>
            <a:r>
              <a:rPr lang="en-US" sz="1800">
                <a:solidFill>
                  <a:schemeClr val="tx2"/>
                </a:solidFill>
                <a:latin typeface="Nourd"/>
              </a:rPr>
              <a:t>Objective: Develop a complete solution from data to predictions.</a:t>
            </a:r>
          </a:p>
          <a:p>
            <a:pPr algn="ctr">
              <a:lnSpc>
                <a:spcPts val="2240"/>
              </a:lnSpc>
            </a:pPr>
            <a:r>
              <a:rPr lang="en-US" sz="1800">
                <a:solidFill>
                  <a:schemeClr val="tx2"/>
                </a:solidFill>
                <a:latin typeface="Nourd"/>
              </a:rPr>
              <a:t>Goal: Create a seamless system for accurate leaf disease predictions.</a:t>
            </a:r>
          </a:p>
          <a:p>
            <a:endParaRPr lang="en-IN"/>
          </a:p>
        </p:txBody>
      </p:sp>
      <p:sp>
        <p:nvSpPr>
          <p:cNvPr id="13" name="Freeform 5">
            <a:extLst>
              <a:ext uri="{FF2B5EF4-FFF2-40B4-BE49-F238E27FC236}">
                <a16:creationId xmlns:a16="http://schemas.microsoft.com/office/drawing/2014/main" id="{FD717EA0-A83C-4F0C-057C-A0BD80E250AA}"/>
              </a:ext>
            </a:extLst>
          </p:cNvPr>
          <p:cNvSpPr/>
          <p:nvPr/>
        </p:nvSpPr>
        <p:spPr>
          <a:xfrm>
            <a:off x="5059995" y="1523999"/>
            <a:ext cx="1853883" cy="2032394"/>
          </a:xfrm>
          <a:custGeom>
            <a:avLst/>
            <a:gdLst/>
            <a:ahLst/>
            <a:cxnLst/>
            <a:rect l="l" t="t" r="r" b="b"/>
            <a:pathLst>
              <a:path w="2479090" h="2432607">
                <a:moveTo>
                  <a:pt x="0" y="0"/>
                </a:moveTo>
                <a:lnTo>
                  <a:pt x="2479089" y="0"/>
                </a:lnTo>
                <a:lnTo>
                  <a:pt x="2479089" y="2432606"/>
                </a:lnTo>
                <a:lnTo>
                  <a:pt x="0" y="24326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TextBox 13">
            <a:extLst>
              <a:ext uri="{FF2B5EF4-FFF2-40B4-BE49-F238E27FC236}">
                <a16:creationId xmlns:a16="http://schemas.microsoft.com/office/drawing/2014/main" id="{FCB9003E-2CFC-0660-3DA5-3FF51D4BFBA7}"/>
              </a:ext>
            </a:extLst>
          </p:cNvPr>
          <p:cNvSpPr txBox="1"/>
          <p:nvPr/>
        </p:nvSpPr>
        <p:spPr>
          <a:xfrm>
            <a:off x="4515146" y="3686627"/>
            <a:ext cx="3136439"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User-Friendly Interface</a:t>
            </a:r>
          </a:p>
          <a:p>
            <a:endParaRPr lang="en-US"/>
          </a:p>
          <a:p>
            <a:pPr algn="ctr"/>
            <a:r>
              <a:rPr lang="en-US">
                <a:solidFill>
                  <a:schemeClr val="tx2"/>
                </a:solidFill>
              </a:rPr>
              <a:t>Objective: Implement an easy-to-use web app.</a:t>
            </a:r>
          </a:p>
          <a:p>
            <a:pPr algn="ctr"/>
            <a:r>
              <a:rPr lang="en-US">
                <a:solidFill>
                  <a:schemeClr val="tx2"/>
                </a:solidFill>
              </a:rPr>
              <a:t>Goal: Make predictions accessible</a:t>
            </a:r>
            <a:endParaRPr lang="en-IN"/>
          </a:p>
          <a:p>
            <a:endParaRPr lang="en-IN"/>
          </a:p>
        </p:txBody>
      </p:sp>
      <p:sp>
        <p:nvSpPr>
          <p:cNvPr id="15" name="Freeform 6">
            <a:extLst>
              <a:ext uri="{FF2B5EF4-FFF2-40B4-BE49-F238E27FC236}">
                <a16:creationId xmlns:a16="http://schemas.microsoft.com/office/drawing/2014/main" id="{3E8BBCBE-357C-0406-B0D5-4FD8B6BBFE84}"/>
              </a:ext>
            </a:extLst>
          </p:cNvPr>
          <p:cNvSpPr/>
          <p:nvPr/>
        </p:nvSpPr>
        <p:spPr>
          <a:xfrm>
            <a:off x="8943459" y="2044760"/>
            <a:ext cx="1111757" cy="990871"/>
          </a:xfrm>
          <a:custGeom>
            <a:avLst/>
            <a:gdLst/>
            <a:ahLst/>
            <a:cxnLst/>
            <a:rect l="l" t="t" r="r" b="b"/>
            <a:pathLst>
              <a:path w="2119128" h="2119128">
                <a:moveTo>
                  <a:pt x="0" y="0"/>
                </a:moveTo>
                <a:lnTo>
                  <a:pt x="2119128" y="0"/>
                </a:lnTo>
                <a:lnTo>
                  <a:pt x="2119128" y="2119128"/>
                </a:lnTo>
                <a:lnTo>
                  <a:pt x="0" y="21191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TextBox 19">
            <a:extLst>
              <a:ext uri="{FF2B5EF4-FFF2-40B4-BE49-F238E27FC236}">
                <a16:creationId xmlns:a16="http://schemas.microsoft.com/office/drawing/2014/main" id="{F486CB84-52D6-D644-6FA6-51522195A1E9}"/>
              </a:ext>
            </a:extLst>
          </p:cNvPr>
          <p:cNvSpPr txBox="1"/>
          <p:nvPr/>
        </p:nvSpPr>
        <p:spPr>
          <a:xfrm>
            <a:off x="8106417" y="3686627"/>
            <a:ext cx="2788597"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Accuracy and Reliability</a:t>
            </a:r>
          </a:p>
          <a:p>
            <a:endParaRPr lang="en-IN"/>
          </a:p>
          <a:p>
            <a:pPr algn="ctr"/>
            <a:r>
              <a:rPr lang="en-US">
                <a:solidFill>
                  <a:schemeClr val="tx2"/>
                </a:solidFill>
              </a:rPr>
              <a:t>Objective: Achieve high accuracy using various machine learning models.</a:t>
            </a:r>
          </a:p>
          <a:p>
            <a:pPr algn="ctr"/>
            <a:r>
              <a:rPr lang="en-US">
                <a:solidFill>
                  <a:schemeClr val="tx2"/>
                </a:solidFill>
              </a:rPr>
              <a:t>Goal: Provide reliable predictions for </a:t>
            </a:r>
          </a:p>
          <a:p>
            <a:pPr algn="ctr"/>
            <a:r>
              <a:rPr lang="en-US">
                <a:solidFill>
                  <a:schemeClr val="tx2"/>
                </a:solidFill>
              </a:rPr>
              <a:t>leaf images</a:t>
            </a:r>
          </a:p>
          <a:p>
            <a:endParaRPr lang="en-IN"/>
          </a:p>
        </p:txBody>
      </p:sp>
    </p:spTree>
    <p:extLst>
      <p:ext uri="{BB962C8B-B14F-4D97-AF65-F5344CB8AC3E}">
        <p14:creationId xmlns:p14="http://schemas.microsoft.com/office/powerpoint/2010/main" val="19360340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624EF3E-5061-5375-0C87-02CF8623767A}"/>
              </a:ext>
            </a:extLst>
          </p:cNvPr>
          <p:cNvPicPr>
            <a:picLocks noGrp="1" noChangeAspect="1"/>
          </p:cNvPicPr>
          <p:nvPr>
            <p:ph type="pic" sz="quarter" idx="13"/>
          </p:nvPr>
        </p:nvPicPr>
        <p:blipFill>
          <a:blip r:embed="rId2"/>
          <a:srcRect t="6174" b="6174"/>
          <a:stretch>
            <a:fillRect/>
          </a:stretch>
        </p:blipFill>
        <p:spPr/>
      </p:pic>
      <p:sp>
        <p:nvSpPr>
          <p:cNvPr id="11" name="TextBox 10">
            <a:extLst>
              <a:ext uri="{FF2B5EF4-FFF2-40B4-BE49-F238E27FC236}">
                <a16:creationId xmlns:a16="http://schemas.microsoft.com/office/drawing/2014/main" id="{428AD541-B5FF-9170-6996-A7369EDB4163}"/>
              </a:ext>
            </a:extLst>
          </p:cNvPr>
          <p:cNvSpPr txBox="1"/>
          <p:nvPr/>
        </p:nvSpPr>
        <p:spPr>
          <a:xfrm>
            <a:off x="7948613" y="3962401"/>
            <a:ext cx="2728043"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latin typeface="Arial Black" panose="020B0A04020102020204" pitchFamily="34" charset="0"/>
            </a:endParaRPr>
          </a:p>
          <a:p>
            <a:pPr algn="ctr"/>
            <a:r>
              <a:rPr lang="en-IN" sz="2400">
                <a:latin typeface="Arial Black" panose="020B0A04020102020204" pitchFamily="34" charset="0"/>
              </a:rPr>
              <a:t>IDEATION &amp;PROPOSED SOLUTION</a:t>
            </a:r>
          </a:p>
          <a:p>
            <a:pPr algn="ctr"/>
            <a:endParaRPr lang="en-IN">
              <a:latin typeface="Arial Black" panose="020B0A04020102020204" pitchFamily="34" charset="0"/>
            </a:endParaRPr>
          </a:p>
        </p:txBody>
      </p:sp>
    </p:spTree>
    <p:extLst>
      <p:ext uri="{BB962C8B-B14F-4D97-AF65-F5344CB8AC3E}">
        <p14:creationId xmlns:p14="http://schemas.microsoft.com/office/powerpoint/2010/main" val="2270112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 Analysis</a:t>
            </a:r>
          </a:p>
        </p:txBody>
      </p:sp>
      <p:sp>
        <p:nvSpPr>
          <p:cNvPr id="3" name="Content Placeholder 2"/>
          <p:cNvSpPr>
            <a:spLocks noGrp="1"/>
          </p:cNvSpPr>
          <p:nvPr>
            <p:ph idx="1"/>
          </p:nvPr>
        </p:nvSpPr>
        <p:spPr/>
        <p:txBody>
          <a:bodyPr>
            <a:normAutofit/>
          </a:bodyPr>
          <a:lstStyle/>
          <a:p>
            <a:pPr marL="0" indent="0">
              <a:buNone/>
            </a:pPr>
            <a:r>
              <a:rPr lang="en-US" b="1"/>
              <a:t>Functional Requirements:</a:t>
            </a:r>
          </a:p>
          <a:p>
            <a:r>
              <a:rPr lang="en-US" sz="1500"/>
              <a:t>Image Upload and Processing: Users should be able to upload images of potato plants, which the system will preprocess through resizing and normalization for compatibility with the deep learning model.</a:t>
            </a:r>
          </a:p>
          <a:p>
            <a:r>
              <a:rPr lang="en-US" sz="1500"/>
              <a:t>Disease Classification: The system must accurately classify potato diseases based on the uploaded images, distinguishing between healthy plants and various disease states while providing specific disease identification for each case.</a:t>
            </a:r>
          </a:p>
          <a:p>
            <a:r>
              <a:rPr lang="en-US" sz="1500"/>
              <a:t>User Interface: The system should offer a user-friendly interface accessible on multiple devices, providing a straightforward and intuitive experience suitable for users with varying levels of technological proficiency.</a:t>
            </a:r>
          </a:p>
          <a:p>
            <a:r>
              <a:rPr lang="en-US" sz="1500"/>
              <a:t>Model Interpretability: The system should provide explanations or visualizations of the model's decision-making process, offering insights into why a particular disease classification was made to enhance user trust and understanding.</a:t>
            </a:r>
          </a:p>
          <a:p>
            <a:r>
              <a:rPr lang="en-US" sz="1500"/>
              <a:t>Scalability and Integration: Ensure the system is scalable and can integrate with other agricultural technologies and information systems, facilitating broader adoption and impact within the agricultural sector.</a:t>
            </a:r>
          </a:p>
          <a:p>
            <a:pPr marL="0" indent="0">
              <a:buNone/>
            </a:pPr>
            <a:r>
              <a:rPr lang="en-US" b="1"/>
              <a:t>Non-Functional Requirements:</a:t>
            </a:r>
          </a:p>
          <a:p>
            <a:pPr marL="0" indent="0">
              <a:buNone/>
            </a:pPr>
            <a:r>
              <a:rPr lang="en-US" sz="1500">
                <a:solidFill>
                  <a:schemeClr val="tx1"/>
                </a:solidFill>
                <a:latin typeface="Canva Sans"/>
              </a:rPr>
              <a:t>Performance, Reliability, Security, Usability, and Scalability.</a:t>
            </a:r>
          </a:p>
          <a:p>
            <a:pPr marL="0" indent="0">
              <a:buNone/>
            </a:pPr>
            <a:endParaRPr lang="en-US" b="1"/>
          </a:p>
          <a:p>
            <a:pPr marL="0" indent="0">
              <a:buNone/>
            </a:pPr>
            <a:endParaRPr lang="en-US"/>
          </a:p>
          <a:p>
            <a:endParaRPr lang="en-US"/>
          </a:p>
          <a:p>
            <a:endParaRPr lang="en-US"/>
          </a:p>
          <a:p>
            <a:endParaRPr lang="en-US"/>
          </a:p>
        </p:txBody>
      </p:sp>
    </p:spTree>
    <p:extLst>
      <p:ext uri="{BB962C8B-B14F-4D97-AF65-F5344CB8AC3E}">
        <p14:creationId xmlns:p14="http://schemas.microsoft.com/office/powerpoint/2010/main" val="15149611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Data Flow Diagram</a:t>
            </a:r>
          </a:p>
        </p:txBody>
      </p:sp>
      <p:pic>
        <p:nvPicPr>
          <p:cNvPr id="5" name="Picture 4">
            <a:extLst>
              <a:ext uri="{FF2B5EF4-FFF2-40B4-BE49-F238E27FC236}">
                <a16:creationId xmlns:a16="http://schemas.microsoft.com/office/drawing/2014/main" id="{75D0980A-3A0D-0CDA-5A49-CD5055DCAEC0}"/>
              </a:ext>
            </a:extLst>
          </p:cNvPr>
          <p:cNvPicPr>
            <a:picLocks noChangeAspect="1"/>
          </p:cNvPicPr>
          <p:nvPr/>
        </p:nvPicPr>
        <p:blipFill>
          <a:blip r:embed="rId2"/>
          <a:stretch>
            <a:fillRect/>
          </a:stretch>
        </p:blipFill>
        <p:spPr>
          <a:xfrm>
            <a:off x="3995738" y="1523999"/>
            <a:ext cx="3842300" cy="5134647"/>
          </a:xfrm>
          <a:prstGeom prst="rect">
            <a:avLst/>
          </a:prstGeom>
        </p:spPr>
      </p:pic>
    </p:spTree>
    <p:extLst>
      <p:ext uri="{BB962C8B-B14F-4D97-AF65-F5344CB8AC3E}">
        <p14:creationId xmlns:p14="http://schemas.microsoft.com/office/powerpoint/2010/main" val="1468927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475BC0-6326-7ECF-ACF3-6D898834152C}"/>
              </a:ext>
            </a:extLst>
          </p:cNvPr>
          <p:cNvPicPr>
            <a:picLocks noChangeAspect="1"/>
          </p:cNvPicPr>
          <p:nvPr/>
        </p:nvPicPr>
        <p:blipFill>
          <a:blip r:embed="rId2"/>
          <a:stretch>
            <a:fillRect/>
          </a:stretch>
        </p:blipFill>
        <p:spPr>
          <a:xfrm>
            <a:off x="6259118" y="81419"/>
            <a:ext cx="5689541" cy="3100742"/>
          </a:xfrm>
          <a:prstGeom prst="rect">
            <a:avLst/>
          </a:prstGeom>
        </p:spPr>
      </p:pic>
      <p:pic>
        <p:nvPicPr>
          <p:cNvPr id="7" name="Picture 6">
            <a:extLst>
              <a:ext uri="{FF2B5EF4-FFF2-40B4-BE49-F238E27FC236}">
                <a16:creationId xmlns:a16="http://schemas.microsoft.com/office/drawing/2014/main" id="{D1AE0BC3-14D0-8E6D-6B41-6CAEA400419D}"/>
              </a:ext>
            </a:extLst>
          </p:cNvPr>
          <p:cNvPicPr>
            <a:picLocks noChangeAspect="1"/>
          </p:cNvPicPr>
          <p:nvPr/>
        </p:nvPicPr>
        <p:blipFill>
          <a:blip r:embed="rId3"/>
          <a:stretch>
            <a:fillRect/>
          </a:stretch>
        </p:blipFill>
        <p:spPr>
          <a:xfrm>
            <a:off x="432934" y="2709008"/>
            <a:ext cx="5744590" cy="4081861"/>
          </a:xfrm>
          <a:prstGeom prst="rect">
            <a:avLst/>
          </a:prstGeom>
        </p:spPr>
      </p:pic>
      <p:sp>
        <p:nvSpPr>
          <p:cNvPr id="9" name="TextBox 8">
            <a:extLst>
              <a:ext uri="{FF2B5EF4-FFF2-40B4-BE49-F238E27FC236}">
                <a16:creationId xmlns:a16="http://schemas.microsoft.com/office/drawing/2014/main" id="{467E284A-669F-C98E-12D2-FC9C5B9F5DF4}"/>
              </a:ext>
            </a:extLst>
          </p:cNvPr>
          <p:cNvSpPr txBox="1"/>
          <p:nvPr/>
        </p:nvSpPr>
        <p:spPr>
          <a:xfrm>
            <a:off x="1452562" y="639244"/>
            <a:ext cx="3305175"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a:t>Solution Architecture </a:t>
            </a:r>
          </a:p>
        </p:txBody>
      </p:sp>
      <p:sp>
        <p:nvSpPr>
          <p:cNvPr id="11" name="TextBox 10">
            <a:extLst>
              <a:ext uri="{FF2B5EF4-FFF2-40B4-BE49-F238E27FC236}">
                <a16:creationId xmlns:a16="http://schemas.microsoft.com/office/drawing/2014/main" id="{1E7F87A0-AA0A-6B72-13C8-50A03B711CD3}"/>
              </a:ext>
            </a:extLst>
          </p:cNvPr>
          <p:cNvSpPr txBox="1"/>
          <p:nvPr/>
        </p:nvSpPr>
        <p:spPr>
          <a:xfrm>
            <a:off x="8010524" y="4380606"/>
            <a:ext cx="3019426" cy="132343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a:t>Technical Architecture</a:t>
            </a:r>
          </a:p>
        </p:txBody>
      </p:sp>
      <p:cxnSp>
        <p:nvCxnSpPr>
          <p:cNvPr id="13" name="Straight Arrow Connector 12">
            <a:extLst>
              <a:ext uri="{FF2B5EF4-FFF2-40B4-BE49-F238E27FC236}">
                <a16:creationId xmlns:a16="http://schemas.microsoft.com/office/drawing/2014/main" id="{87899EA3-8E53-F9E9-933F-153F1ACF677D}"/>
              </a:ext>
            </a:extLst>
          </p:cNvPr>
          <p:cNvCxnSpPr>
            <a:stCxn id="9" idx="3"/>
          </p:cNvCxnSpPr>
          <p:nvPr/>
        </p:nvCxnSpPr>
        <p:spPr>
          <a:xfrm>
            <a:off x="4757737" y="1300964"/>
            <a:ext cx="1466851" cy="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0A0505-CEC7-DCB0-D806-F1620A1172D3}"/>
              </a:ext>
            </a:extLst>
          </p:cNvPr>
          <p:cNvCxnSpPr/>
          <p:nvPr/>
        </p:nvCxnSpPr>
        <p:spPr>
          <a:xfrm flipH="1">
            <a:off x="6224588" y="4991100"/>
            <a:ext cx="143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615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Metrics</a:t>
            </a:r>
          </a:p>
        </p:txBody>
      </p:sp>
      <p:pic>
        <p:nvPicPr>
          <p:cNvPr id="6" name="Content Placeholder 5">
            <a:extLst>
              <a:ext uri="{FF2B5EF4-FFF2-40B4-BE49-F238E27FC236}">
                <a16:creationId xmlns:a16="http://schemas.microsoft.com/office/drawing/2014/main" id="{AD4D866A-38B0-DBBB-8086-DB62008EECA4}"/>
              </a:ext>
            </a:extLst>
          </p:cNvPr>
          <p:cNvPicPr>
            <a:picLocks noGrp="1" noChangeAspect="1"/>
          </p:cNvPicPr>
          <p:nvPr>
            <p:ph sz="half" idx="1"/>
          </p:nvPr>
        </p:nvPicPr>
        <p:blipFill>
          <a:blip r:embed="rId2"/>
          <a:stretch>
            <a:fillRect/>
          </a:stretch>
        </p:blipFill>
        <p:spPr>
          <a:xfrm>
            <a:off x="7032626" y="2023262"/>
            <a:ext cx="4572000" cy="2740041"/>
          </a:xfrm>
        </p:spPr>
      </p:pic>
      <p:pic>
        <p:nvPicPr>
          <p:cNvPr id="8" name="Picture 7">
            <a:extLst>
              <a:ext uri="{FF2B5EF4-FFF2-40B4-BE49-F238E27FC236}">
                <a16:creationId xmlns:a16="http://schemas.microsoft.com/office/drawing/2014/main" id="{290C8BD6-D275-8728-2B91-0BFFF5A3832D}"/>
              </a:ext>
            </a:extLst>
          </p:cNvPr>
          <p:cNvPicPr>
            <a:picLocks noChangeAspect="1"/>
          </p:cNvPicPr>
          <p:nvPr/>
        </p:nvPicPr>
        <p:blipFill>
          <a:blip r:embed="rId3"/>
          <a:stretch>
            <a:fillRect/>
          </a:stretch>
        </p:blipFill>
        <p:spPr>
          <a:xfrm>
            <a:off x="1037876" y="2281088"/>
            <a:ext cx="4991797" cy="2133898"/>
          </a:xfrm>
          <a:prstGeom prst="rect">
            <a:avLst/>
          </a:prstGeom>
        </p:spPr>
      </p:pic>
    </p:spTree>
    <p:extLst>
      <p:ext uri="{BB962C8B-B14F-4D97-AF65-F5344CB8AC3E}">
        <p14:creationId xmlns:p14="http://schemas.microsoft.com/office/powerpoint/2010/main" val="3726704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3</a:t>
            </a:fld>
            <a:endParaRPr/>
          </a:p>
        </p:txBody>
      </p:sp>
      <p:sp>
        <p:nvSpPr>
          <p:cNvPr id="3" name="object 3"/>
          <p:cNvSpPr txBox="1">
            <a:spLocks noGrp="1"/>
          </p:cNvSpPr>
          <p:nvPr>
            <p:ph type="title"/>
          </p:nvPr>
        </p:nvSpPr>
        <p:spPr>
          <a:xfrm>
            <a:off x="530225" y="334440"/>
            <a:ext cx="2916555" cy="695960"/>
          </a:xfrm>
          <a:prstGeom prst="rect">
            <a:avLst/>
          </a:prstGeom>
        </p:spPr>
        <p:txBody>
          <a:bodyPr vert="horz" wrap="square" lIns="0" tIns="12700" rIns="0" bIns="0" rtlCol="0">
            <a:spAutoFit/>
          </a:bodyPr>
          <a:lstStyle/>
          <a:p>
            <a:pPr marL="12700">
              <a:lnSpc>
                <a:spcPct val="100000"/>
              </a:lnSpc>
              <a:spcBef>
                <a:spcPts val="100"/>
              </a:spcBef>
            </a:pPr>
            <a:r>
              <a:rPr sz="4400" b="1" spc="-15">
                <a:latin typeface="Calibri"/>
                <a:cs typeface="Calibri"/>
              </a:rPr>
              <a:t>Introduction</a:t>
            </a:r>
            <a:endParaRPr sz="4400">
              <a:latin typeface="Calibri"/>
              <a:cs typeface="Calibri"/>
            </a:endParaRPr>
          </a:p>
        </p:txBody>
      </p:sp>
      <p:sp>
        <p:nvSpPr>
          <p:cNvPr id="6" name="TextBox 5">
            <a:extLst>
              <a:ext uri="{FF2B5EF4-FFF2-40B4-BE49-F238E27FC236}">
                <a16:creationId xmlns:a16="http://schemas.microsoft.com/office/drawing/2014/main" id="{CD394D09-93AA-4A86-B46B-6C6D38F6B0F9}"/>
              </a:ext>
            </a:extLst>
          </p:cNvPr>
          <p:cNvSpPr txBox="1"/>
          <p:nvPr/>
        </p:nvSpPr>
        <p:spPr>
          <a:xfrm>
            <a:off x="1219200" y="1030400"/>
            <a:ext cx="9906001" cy="46474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1800" b="1" i="0" u="none" strike="noStrike">
                <a:solidFill>
                  <a:schemeClr val="bg1"/>
                </a:solidFill>
                <a:effectLst/>
                <a:latin typeface="+mj-lt"/>
              </a:rPr>
              <a:t>Project Description:</a:t>
            </a:r>
          </a:p>
          <a:p>
            <a:pPr algn="just"/>
            <a:endParaRPr lang="en-US" sz="1800" b="1" i="0" u="none" strike="noStrike">
              <a:solidFill>
                <a:schemeClr val="bg1"/>
              </a:solidFill>
              <a:effectLst/>
              <a:latin typeface="+mj-lt"/>
            </a:endParaRPr>
          </a:p>
          <a:p>
            <a:pPr algn="just"/>
            <a:r>
              <a:rPr lang="en-US" sz="1800" b="0" i="0" u="none" strike="noStrike">
                <a:solidFill>
                  <a:schemeClr val="bg1"/>
                </a:solidFill>
                <a:effectLst/>
                <a:latin typeface="+mj-lt"/>
              </a:rPr>
              <a:t>With the rise of e-learning, there is a need for a comprehensive online platform that can deliver educational content to a wide range of learners. This platform should support various content formats, track learner progress, and provide interactive tools to enhance the learning experience. It must be scalable to accommodate a growing number of users and a broad catalog of courses.</a:t>
            </a:r>
          </a:p>
          <a:p>
            <a:pPr algn="just"/>
            <a:endParaRPr lang="en-US" sz="1800" b="0" i="0" u="none" strike="noStrike">
              <a:solidFill>
                <a:schemeClr val="bg1"/>
              </a:solidFill>
              <a:effectLst/>
              <a:latin typeface="+mj-lt"/>
            </a:endParaRPr>
          </a:p>
          <a:p>
            <a:pPr rtl="0">
              <a:spcBef>
                <a:spcPts val="1200"/>
              </a:spcBef>
              <a:spcAft>
                <a:spcPts val="1200"/>
              </a:spcAft>
            </a:pPr>
            <a:r>
              <a:rPr lang="en-US" sz="1800" b="1" i="0" u="none" strike="noStrike">
                <a:solidFill>
                  <a:schemeClr val="bg1"/>
                </a:solidFill>
                <a:effectLst/>
                <a:latin typeface="+mj-lt"/>
              </a:rPr>
              <a:t>Objectives</a:t>
            </a:r>
            <a:r>
              <a:rPr lang="en-US" sz="1800" b="0" i="0" u="none" strike="noStrike">
                <a:solidFill>
                  <a:schemeClr val="bg1"/>
                </a:solidFill>
                <a:effectLst/>
                <a:latin typeface="+mj-lt"/>
              </a:rPr>
              <a:t>:</a:t>
            </a:r>
            <a:endParaRPr lang="en-US">
              <a:solidFill>
                <a:schemeClr val="bg1"/>
              </a:solidFill>
              <a:latin typeface="+mj-lt"/>
            </a:endParaRPr>
          </a:p>
          <a:p>
            <a:pPr marL="285750" indent="-285750" algn="just" rtl="0">
              <a:spcBef>
                <a:spcPts val="1200"/>
              </a:spcBef>
              <a:spcAft>
                <a:spcPts val="1200"/>
              </a:spcAft>
              <a:buFont typeface="Arial" pitchFamily="34" charset="0"/>
              <a:buChar char="•"/>
            </a:pPr>
            <a:r>
              <a:rPr lang="en-US" sz="1800" b="0" i="0" u="none" strike="noStrike">
                <a:solidFill>
                  <a:schemeClr val="bg1"/>
                </a:solidFill>
                <a:effectLst/>
                <a:latin typeface="Proxima Nova"/>
              </a:rPr>
              <a:t>Develop an intuitive interface for learners and educators.</a:t>
            </a:r>
            <a:endParaRPr lang="en-US" sz="1800" b="0" i="0" u="none" strike="noStrike">
              <a:solidFill>
                <a:schemeClr val="bg1"/>
              </a:solidFill>
              <a:effectLst/>
              <a:latin typeface="+mj-lt"/>
            </a:endParaRPr>
          </a:p>
          <a:p>
            <a:pPr marL="285750" indent="-285750" algn="just" rtl="0">
              <a:spcBef>
                <a:spcPts val="1200"/>
              </a:spcBef>
              <a:spcAft>
                <a:spcPts val="1200"/>
              </a:spcAft>
              <a:buFont typeface="Arial" pitchFamily="34" charset="0"/>
              <a:buChar char="•"/>
            </a:pPr>
            <a:r>
              <a:rPr lang="en-US" sz="1800" b="0" i="0" u="none" strike="noStrike">
                <a:solidFill>
                  <a:schemeClr val="bg1"/>
                </a:solidFill>
                <a:effectLst/>
                <a:latin typeface="Proxima Nova"/>
              </a:rPr>
              <a:t>Support live sessions and on-demand content delivery.</a:t>
            </a:r>
          </a:p>
          <a:p>
            <a:pPr marL="285750" indent="-285750" algn="just" rtl="0">
              <a:spcBef>
                <a:spcPts val="1200"/>
              </a:spcBef>
              <a:spcAft>
                <a:spcPts val="1200"/>
              </a:spcAft>
              <a:buFont typeface="Arial" pitchFamily="34" charset="0"/>
              <a:buChar char="•"/>
            </a:pPr>
            <a:r>
              <a:rPr lang="en-US" sz="1800" b="0" i="0" u="none" strike="noStrike">
                <a:solidFill>
                  <a:schemeClr val="bg1"/>
                </a:solidFill>
                <a:effectLst/>
                <a:latin typeface="Proxima Nova"/>
              </a:rPr>
              <a:t>Offer assessment and certification capabilities for courses.</a:t>
            </a:r>
            <a:endParaRPr lang="en-US" sz="1800" b="0" i="0" u="none" strike="noStrike">
              <a:solidFill>
                <a:schemeClr val="bg1"/>
              </a:solidFill>
              <a:effectLst/>
              <a:latin typeface="+mj-lt"/>
            </a:endParaRPr>
          </a:p>
          <a:p>
            <a:endParaRPr lang="en-IN">
              <a:solidFill>
                <a:schemeClr val="bg1"/>
              </a:solidFill>
              <a:latin typeface="+mj-lt"/>
            </a:endParaRPr>
          </a:p>
        </p:txBody>
      </p:sp>
      <p:sp>
        <p:nvSpPr>
          <p:cNvPr id="2" name="object 4">
            <a:extLst>
              <a:ext uri="{FF2B5EF4-FFF2-40B4-BE49-F238E27FC236}">
                <a16:creationId xmlns:a16="http://schemas.microsoft.com/office/drawing/2014/main" id="{0DB813D8-81DE-F5B9-22B7-F1A75CFAA1B4}"/>
              </a:ext>
            </a:extLst>
          </p:cNvPr>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C0205A-7C7B-D137-7607-EB9A9686C63B}"/>
              </a:ext>
            </a:extLst>
          </p:cNvPr>
          <p:cNvSpPr txBox="1"/>
          <p:nvPr/>
        </p:nvSpPr>
        <p:spPr>
          <a:xfrm>
            <a:off x="1098549" y="1347787"/>
            <a:ext cx="2911476" cy="36933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49326B"/>
                </a:solidFill>
                <a:latin typeface="Tenor Sans"/>
              </a:rPr>
              <a:t>So after completing the prediction of the analysis we are going to implement the model in pkl file using pickel and using flask and socket so we are going to create a server and will link the model to a website such that a website will be created and by giving the required inputs you will get the desired output.</a:t>
            </a:r>
          </a:p>
          <a:p>
            <a:endParaRPr lang="en-IN"/>
          </a:p>
        </p:txBody>
      </p:sp>
      <p:pic>
        <p:nvPicPr>
          <p:cNvPr id="6" name="Picture 5">
            <a:extLst>
              <a:ext uri="{FF2B5EF4-FFF2-40B4-BE49-F238E27FC236}">
                <a16:creationId xmlns:a16="http://schemas.microsoft.com/office/drawing/2014/main" id="{7F68B55D-D90B-F730-6C7F-EB915F07873A}"/>
              </a:ext>
            </a:extLst>
          </p:cNvPr>
          <p:cNvPicPr>
            <a:picLocks noChangeAspect="1"/>
          </p:cNvPicPr>
          <p:nvPr/>
        </p:nvPicPr>
        <p:blipFill>
          <a:blip r:embed="rId2"/>
          <a:stretch>
            <a:fillRect/>
          </a:stretch>
        </p:blipFill>
        <p:spPr>
          <a:xfrm>
            <a:off x="3943350" y="776287"/>
            <a:ext cx="7560474" cy="5186363"/>
          </a:xfrm>
          <a:prstGeom prst="rect">
            <a:avLst/>
          </a:prstGeom>
        </p:spPr>
      </p:pic>
    </p:spTree>
    <p:extLst>
      <p:ext uri="{BB962C8B-B14F-4D97-AF65-F5344CB8AC3E}">
        <p14:creationId xmlns:p14="http://schemas.microsoft.com/office/powerpoint/2010/main" val="32944891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Outputs:</a:t>
            </a:r>
          </a:p>
        </p:txBody>
      </p:sp>
      <p:pic>
        <p:nvPicPr>
          <p:cNvPr id="3" name="Picture Placeholder 2">
            <a:extLst>
              <a:ext uri="{FF2B5EF4-FFF2-40B4-BE49-F238E27FC236}">
                <a16:creationId xmlns:a16="http://schemas.microsoft.com/office/drawing/2014/main" id="{F68906D4-6492-BD52-FCEF-EEB4C165DD50}"/>
              </a:ext>
            </a:extLst>
          </p:cNvPr>
          <p:cNvPicPr>
            <a:picLocks noGrp="1" noChangeAspect="1"/>
          </p:cNvPicPr>
          <p:nvPr>
            <p:ph type="pic" sz="quarter" idx="13"/>
          </p:nvPr>
        </p:nvPicPr>
        <p:blipFill>
          <a:blip r:embed="rId2"/>
          <a:srcRect t="1558" b="1558"/>
          <a:stretch>
            <a:fillRect/>
          </a:stretch>
        </p:blipFill>
        <p:spPr/>
      </p:pic>
      <p:sp>
        <p:nvSpPr>
          <p:cNvPr id="8" name="Text Placeholder 7"/>
          <p:cNvSpPr>
            <a:spLocks noGrp="1"/>
          </p:cNvSpPr>
          <p:nvPr>
            <p:ph type="body" sz="half" idx="2"/>
          </p:nvPr>
        </p:nvSpPr>
        <p:spPr/>
        <p:txBody>
          <a:bodyPr>
            <a:normAutofit lnSpcReduction="10000"/>
          </a:bodyPr>
          <a:lstStyle/>
          <a:p>
            <a:pPr algn="l"/>
            <a:r>
              <a:rPr lang="en-US"/>
              <a:t>Leaf Types:</a:t>
            </a:r>
          </a:p>
          <a:p>
            <a:pPr marL="457200" indent="-457200" algn="l">
              <a:buFont typeface="Arial" pitchFamily="34" charset="0"/>
              <a:buChar char="•"/>
            </a:pPr>
            <a:r>
              <a:rPr lang="en-US">
                <a:solidFill>
                  <a:schemeClr val="tx2"/>
                </a:solidFill>
              </a:rPr>
              <a:t>Early Blight</a:t>
            </a:r>
          </a:p>
          <a:p>
            <a:pPr marL="457200" indent="-457200" algn="l">
              <a:buFont typeface="Arial" pitchFamily="34" charset="0"/>
              <a:buChar char="•"/>
            </a:pPr>
            <a:r>
              <a:rPr lang="en-US">
                <a:solidFill>
                  <a:schemeClr val="tx2"/>
                </a:solidFill>
              </a:rPr>
              <a:t>Late Blight</a:t>
            </a:r>
          </a:p>
          <a:p>
            <a:pPr marL="457200" indent="-457200" algn="l">
              <a:buFont typeface="Arial" pitchFamily="34" charset="0"/>
              <a:buChar char="•"/>
            </a:pPr>
            <a:r>
              <a:rPr lang="en-US">
                <a:solidFill>
                  <a:schemeClr val="tx2"/>
                </a:solidFill>
              </a:rPr>
              <a:t>Healthy</a:t>
            </a:r>
          </a:p>
        </p:txBody>
      </p:sp>
      <p:pic>
        <p:nvPicPr>
          <p:cNvPr id="15" name="Picture Placeholder 4">
            <a:extLst>
              <a:ext uri="{FF2B5EF4-FFF2-40B4-BE49-F238E27FC236}">
                <a16:creationId xmlns:a16="http://schemas.microsoft.com/office/drawing/2014/main" id="{C4A7A2CA-ED3A-C1D2-D30C-12188F1ED26F}"/>
              </a:ext>
            </a:extLst>
          </p:cNvPr>
          <p:cNvPicPr>
            <a:picLocks noGrp="1" noChangeAspect="1"/>
          </p:cNvPicPr>
          <p:nvPr>
            <p:ph type="pic" sz="quarter" idx="16"/>
          </p:nvPr>
        </p:nvPicPr>
        <p:blipFill>
          <a:blip r:embed="rId3"/>
          <a:srcRect l="1929" t="-607" r="2765" b="3170"/>
          <a:stretch>
            <a:fillRect/>
          </a:stretch>
        </p:blipFill>
        <p:spPr>
          <a:xfrm>
            <a:off x="6600827" y="4222032"/>
            <a:ext cx="4424363" cy="2179637"/>
          </a:xfrm>
          <a:prstGeom prst="rect">
            <a:avLst/>
          </a:prstGeom>
        </p:spPr>
      </p:pic>
      <p:pic>
        <p:nvPicPr>
          <p:cNvPr id="19" name="Picture Placeholder 3">
            <a:extLst>
              <a:ext uri="{FF2B5EF4-FFF2-40B4-BE49-F238E27FC236}">
                <a16:creationId xmlns:a16="http://schemas.microsoft.com/office/drawing/2014/main" id="{69896BE7-66E0-0B9C-75C5-496E51759B3D}"/>
              </a:ext>
            </a:extLst>
          </p:cNvPr>
          <p:cNvPicPr>
            <a:picLocks noGrp="1" noChangeAspect="1"/>
          </p:cNvPicPr>
          <p:nvPr>
            <p:ph type="pic" sz="quarter" idx="15"/>
          </p:nvPr>
        </p:nvPicPr>
        <p:blipFill>
          <a:blip r:embed="rId4"/>
          <a:srcRect l="1427" t="-293" r="5077" b="2897"/>
          <a:stretch>
            <a:fillRect/>
          </a:stretch>
        </p:blipFill>
        <p:spPr>
          <a:xfrm>
            <a:off x="1223962" y="4222033"/>
            <a:ext cx="4367213" cy="2179637"/>
          </a:xfrm>
          <a:prstGeom prst="rect">
            <a:avLst/>
          </a:prstGeom>
        </p:spPr>
      </p:pic>
    </p:spTree>
    <p:extLst>
      <p:ext uri="{BB962C8B-B14F-4D97-AF65-F5344CB8AC3E}">
        <p14:creationId xmlns:p14="http://schemas.microsoft.com/office/powerpoint/2010/main" val="1110314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74CA42-F3D2-329F-C3BD-82C80E2D1686}"/>
              </a:ext>
            </a:extLst>
          </p:cNvPr>
          <p:cNvSpPr>
            <a:spLocks noGrp="1"/>
          </p:cNvSpPr>
          <p:nvPr>
            <p:ph type="title"/>
          </p:nvPr>
        </p:nvSpPr>
        <p:spPr/>
        <p:txBody>
          <a:bodyPr/>
          <a:lstStyle/>
          <a:p>
            <a:r>
              <a:rPr lang="en-US"/>
              <a:t>Conclusion</a:t>
            </a:r>
            <a:endParaRPr lang="en-IN"/>
          </a:p>
        </p:txBody>
      </p:sp>
      <p:sp>
        <p:nvSpPr>
          <p:cNvPr id="10" name="TextBox 9">
            <a:extLst>
              <a:ext uri="{FF2B5EF4-FFF2-40B4-BE49-F238E27FC236}">
                <a16:creationId xmlns:a16="http://schemas.microsoft.com/office/drawing/2014/main" id="{F29CE2A7-1F7D-9F49-F642-2E220EC52748}"/>
              </a:ext>
            </a:extLst>
          </p:cNvPr>
          <p:cNvSpPr txBox="1"/>
          <p:nvPr/>
        </p:nvSpPr>
        <p:spPr>
          <a:xfrm>
            <a:off x="2233613" y="2124075"/>
            <a:ext cx="7729537" cy="280076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The development of a potato disease classification system using deep learning, particularly Convolutional Neural Networks (CNNs), holds promise for agriculture by swiftly and accurately identifying diseases in potato plants, enabling early detection and thereby increasing crop yields, reducing economic losses, and enhancing food security. The system's user-friendly interface and feedback mechanisms ensure accessibility to a diverse user base, including non-technical users. However, challenges such as data quality, model complexity, interpretability, and ongoing maintenance must be carefully addressed to ensure effectiveness. Regular model updates and user feedback integration are crucial for maintaining accuracy and relevance over time. In conclusion, this project has the potential to significantly benefit farmers and the broader agricultural industry when implemented responsibly and thoughtfully.</a:t>
            </a:r>
            <a:endParaRPr lang="en-IN" sz="1600"/>
          </a:p>
        </p:txBody>
      </p:sp>
    </p:spTree>
    <p:extLst>
      <p:ext uri="{BB962C8B-B14F-4D97-AF65-F5344CB8AC3E}">
        <p14:creationId xmlns:p14="http://schemas.microsoft.com/office/powerpoint/2010/main" val="22877845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78C4-318C-0CDA-EFE9-D71767F542B3}"/>
              </a:ext>
            </a:extLst>
          </p:cNvPr>
          <p:cNvSpPr>
            <a:spLocks noGrp="1"/>
          </p:cNvSpPr>
          <p:nvPr>
            <p:ph type="title"/>
          </p:nvPr>
        </p:nvSpPr>
        <p:spPr>
          <a:xfrm>
            <a:off x="11201400" y="6019800"/>
            <a:ext cx="914400" cy="152399"/>
          </a:xfrm>
        </p:spPr>
        <p:txBody>
          <a:bodyPr/>
          <a:lstStyle/>
          <a:p>
            <a:pPr algn="ctr"/>
            <a:r>
              <a:rPr lang="en-US" sz="1200">
                <a:latin typeface="Segoe Script" panose="030B0504020000000003" pitchFamily="66" charset="0"/>
              </a:rPr>
              <a:t>Thank you</a:t>
            </a:r>
            <a:endParaRPr lang="en-IN" sz="1200">
              <a:latin typeface="Segoe Script" panose="030B0504020000000003" pitchFamily="66" charset="0"/>
            </a:endParaRPr>
          </a:p>
        </p:txBody>
      </p:sp>
      <p:pic>
        <p:nvPicPr>
          <p:cNvPr id="5" name="Picture 4">
            <a:extLst>
              <a:ext uri="{FF2B5EF4-FFF2-40B4-BE49-F238E27FC236}">
                <a16:creationId xmlns:a16="http://schemas.microsoft.com/office/drawing/2014/main" id="{952FFC7E-6C3C-4813-69F0-9C6C2DF018B9}"/>
              </a:ext>
            </a:extLst>
          </p:cNvPr>
          <p:cNvPicPr>
            <a:picLocks noChangeAspect="1"/>
          </p:cNvPicPr>
          <p:nvPr/>
        </p:nvPicPr>
        <p:blipFill>
          <a:blip r:embed="rId2"/>
          <a:stretch>
            <a:fillRect/>
          </a:stretch>
        </p:blipFill>
        <p:spPr>
          <a:xfrm>
            <a:off x="4079776" y="2636912"/>
            <a:ext cx="3277057" cy="1200318"/>
          </a:xfrm>
          <a:prstGeom prst="rect">
            <a:avLst/>
          </a:prstGeom>
        </p:spPr>
      </p:pic>
    </p:spTree>
    <p:extLst>
      <p:ext uri="{BB962C8B-B14F-4D97-AF65-F5344CB8AC3E}">
        <p14:creationId xmlns:p14="http://schemas.microsoft.com/office/powerpoint/2010/main" val="3302071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4</a:t>
            </a:fld>
            <a:endParaRPr/>
          </a:p>
        </p:txBody>
      </p:sp>
      <p:sp>
        <p:nvSpPr>
          <p:cNvPr id="3" name="object 3"/>
          <p:cNvSpPr txBox="1">
            <a:spLocks noGrp="1"/>
          </p:cNvSpPr>
          <p:nvPr>
            <p:ph type="title"/>
          </p:nvPr>
        </p:nvSpPr>
        <p:spPr>
          <a:xfrm>
            <a:off x="530225" y="334440"/>
            <a:ext cx="3165475" cy="695960"/>
          </a:xfrm>
          <a:prstGeom prst="rect">
            <a:avLst/>
          </a:prstGeom>
        </p:spPr>
        <p:txBody>
          <a:bodyPr vert="horz" wrap="square" lIns="0" tIns="12700" rIns="0" bIns="0" rtlCol="0">
            <a:spAutoFit/>
          </a:bodyPr>
          <a:lstStyle/>
          <a:p>
            <a:pPr marL="12700">
              <a:lnSpc>
                <a:spcPct val="100000"/>
              </a:lnSpc>
              <a:spcBef>
                <a:spcPts val="100"/>
              </a:spcBef>
            </a:pPr>
            <a:r>
              <a:rPr sz="4400" b="1" spc="-15">
                <a:latin typeface="Calibri"/>
                <a:cs typeface="Calibri"/>
              </a:rPr>
              <a:t>Project</a:t>
            </a:r>
            <a:r>
              <a:rPr sz="4400" b="1" spc="-90">
                <a:latin typeface="Calibri"/>
                <a:cs typeface="Calibri"/>
              </a:rPr>
              <a:t> </a:t>
            </a:r>
            <a:r>
              <a:rPr sz="4400" b="1" spc="-10">
                <a:latin typeface="Calibri"/>
                <a:cs typeface="Calibri"/>
              </a:rPr>
              <a:t>Scope</a:t>
            </a:r>
            <a:endParaRPr sz="4400">
              <a:latin typeface="Calibri"/>
              <a:cs typeface="Calibri"/>
            </a:endParaRPr>
          </a:p>
        </p:txBody>
      </p:sp>
      <p:sp>
        <p:nvSpPr>
          <p:cNvPr id="12" name="TextBox 11">
            <a:extLst>
              <a:ext uri="{FF2B5EF4-FFF2-40B4-BE49-F238E27FC236}">
                <a16:creationId xmlns:a16="http://schemas.microsoft.com/office/drawing/2014/main" id="{92A204E3-E0E8-4AC5-A3C5-27FDBA9B1CB8}"/>
              </a:ext>
            </a:extLst>
          </p:cNvPr>
          <p:cNvSpPr txBox="1"/>
          <p:nvPr/>
        </p:nvSpPr>
        <p:spPr>
          <a:xfrm>
            <a:off x="1143000" y="1371600"/>
            <a:ext cx="9144000"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Arial" pitchFamily="34" charset="0"/>
              <a:buChar char="•"/>
            </a:pPr>
            <a:r>
              <a:rPr lang="en-US" b="0" i="0">
                <a:solidFill>
                  <a:schemeClr val="bg1"/>
                </a:solidFill>
                <a:effectLst/>
                <a:latin typeface="+mj-lt"/>
              </a:rPr>
              <a:t> Course Management: Instructors will be able to create, manage, and deliver courses. This includes uploading course materials, conduct quizzes , and grading student work.</a:t>
            </a:r>
          </a:p>
          <a:p>
            <a:pPr algn="just">
              <a:buFont typeface="Arial" pitchFamily="34" charset="0"/>
              <a:buChar char="•"/>
            </a:pPr>
            <a:r>
              <a:rPr lang="en-US" b="0" i="0">
                <a:solidFill>
                  <a:schemeClr val="bg1"/>
                </a:solidFill>
                <a:effectLst/>
                <a:latin typeface="+mj-lt"/>
              </a:rPr>
              <a:t> Student Management: Students will be able to create accounts, enroll in courses, and access course materials. Students will also be able to take quizzes.</a:t>
            </a:r>
          </a:p>
          <a:p>
            <a:pPr algn="just">
              <a:buFont typeface="Arial" pitchFamily="34" charset="0"/>
              <a:buChar char="•"/>
            </a:pPr>
            <a:r>
              <a:rPr lang="en-US" b="0" i="0">
                <a:solidFill>
                  <a:schemeClr val="bg1"/>
                </a:solidFill>
                <a:effectLst/>
                <a:latin typeface="+mj-lt"/>
              </a:rPr>
              <a:t> Content Management: The LMS will support a variety of content formats, including text, images, videos, and audio.</a:t>
            </a:r>
          </a:p>
          <a:p>
            <a:pPr algn="just">
              <a:buFont typeface="Arial" pitchFamily="34" charset="0"/>
              <a:buChar char="•"/>
            </a:pPr>
            <a:r>
              <a:rPr lang="en-US" b="0" i="0">
                <a:solidFill>
                  <a:schemeClr val="bg1"/>
                </a:solidFill>
                <a:effectLst/>
                <a:latin typeface="+mj-lt"/>
              </a:rPr>
              <a:t> Communication and Collaboration: The LMS will include features for communication and collaboration, such as forums, chat rooms.</a:t>
            </a:r>
          </a:p>
          <a:p>
            <a:pPr algn="just">
              <a:buFont typeface="Arial" pitchFamily="34" charset="0"/>
              <a:buChar char="•"/>
            </a:pPr>
            <a:r>
              <a:rPr lang="en-US" b="0" i="0">
                <a:solidFill>
                  <a:schemeClr val="bg1"/>
                </a:solidFill>
                <a:effectLst/>
                <a:latin typeface="+mj-lt"/>
              </a:rPr>
              <a:t> Assessment and Tracking: The LMS will include tools for assessing student progress and performance. This includes quizzes, and books.</a:t>
            </a:r>
          </a:p>
          <a:p>
            <a:endParaRPr lang="en-IN"/>
          </a:p>
        </p:txBody>
      </p:sp>
      <p:sp>
        <p:nvSpPr>
          <p:cNvPr id="2" name="object 4">
            <a:extLst>
              <a:ext uri="{FF2B5EF4-FFF2-40B4-BE49-F238E27FC236}">
                <a16:creationId xmlns:a16="http://schemas.microsoft.com/office/drawing/2014/main" id="{9D59DB15-2E35-2C29-103B-C39E1B727FF9}"/>
              </a:ext>
            </a:extLst>
          </p:cNvPr>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1292945"/>
            <a:ext cx="4572000" cy="493724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buSzPct val="64285"/>
              <a:tabLst>
                <a:tab pos="320675" algn="l"/>
                <a:tab pos="321945" algn="l"/>
              </a:tabLst>
            </a:pPr>
            <a:endParaRPr lang="en-US" sz="2800">
              <a:latin typeface="Calibri"/>
              <a:cs typeface="Calibri"/>
            </a:endParaRPr>
          </a:p>
          <a:p>
            <a:pPr marL="12065">
              <a:lnSpc>
                <a:spcPts val="3204"/>
              </a:lnSpc>
              <a:buSzPct val="64285"/>
              <a:tabLst>
                <a:tab pos="320675" algn="l"/>
                <a:tab pos="321945" algn="l"/>
              </a:tabLst>
            </a:pPr>
            <a:r>
              <a:rPr lang="en-US" sz="2000">
                <a:ln w="9525" cap="flat" cmpd="sng" algn="ctr">
                  <a:noFill/>
                  <a:prstDash val="solid"/>
                  <a:round/>
                  <a:headEnd type="none" w="med" len="med"/>
                  <a:tailEnd type="none" w="med" len="med"/>
                </a:ln>
                <a:solidFill>
                  <a:schemeClr val="bg1"/>
                </a:solidFill>
                <a:latin typeface="+mn-lt"/>
                <a:cs typeface="+mn-cs"/>
              </a:rPr>
              <a:t>The AWS architecture makes it possible to offer the best services to clients based on</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web</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services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technologies,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adding</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or</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removing</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virtual</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servers,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the</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selection</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of</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services,</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etc.</a:t>
            </a:r>
            <a:r>
              <a:rPr lang="en-US" sz="2000" spc="33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AWS</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services</a:t>
            </a:r>
            <a:r>
              <a:rPr lang="en-US" sz="2000" spc="46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and</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resources</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are</a:t>
            </a:r>
            <a:r>
              <a:rPr lang="en-US" sz="2000" spc="46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available</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worldwide</a:t>
            </a:r>
            <a:r>
              <a:rPr lang="en-US" sz="2000" spc="46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24/7</a:t>
            </a:r>
            <a:r>
              <a:rPr lang="en-US" sz="2000" spc="460">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and</a:t>
            </a:r>
            <a:r>
              <a:rPr lang="en-US" sz="2000" spc="46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365</a:t>
            </a:r>
            <a:r>
              <a:rPr lang="en-US" sz="2000" spc="-65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days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of</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the</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year</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where</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solutions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are</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easily</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deployed</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according</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to</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clients’</a:t>
            </a:r>
            <a:r>
              <a:rPr lang="en-US" sz="2000" spc="5">
                <a:ln w="9525" cap="flat" cmpd="sng" algn="ctr">
                  <a:noFill/>
                  <a:prstDash val="solid"/>
                  <a:round/>
                  <a:headEnd type="none" w="med" len="med"/>
                  <a:tailEnd type="none" w="med" len="med"/>
                </a:ln>
                <a:solidFill>
                  <a:schemeClr val="bg1"/>
                </a:solidFill>
                <a:latin typeface="+mn-lt"/>
                <a:cs typeface="+mn-cs"/>
              </a:rPr>
              <a:t> </a:t>
            </a:r>
            <a:r>
              <a:rPr lang="en-US" sz="2000">
                <a:ln w="9525" cap="flat" cmpd="sng" algn="ctr">
                  <a:noFill/>
                  <a:prstDash val="solid"/>
                  <a:round/>
                  <a:headEnd type="none" w="med" len="med"/>
                  <a:tailEnd type="none" w="med" len="med"/>
                </a:ln>
                <a:solidFill>
                  <a:schemeClr val="bg1"/>
                </a:solidFill>
                <a:latin typeface="+mn-lt"/>
                <a:cs typeface="+mn-cs"/>
              </a:rPr>
              <a:t>requirements.</a:t>
            </a:r>
          </a:p>
          <a:p>
            <a:pPr marL="12065">
              <a:lnSpc>
                <a:spcPts val="3204"/>
              </a:lnSpc>
              <a:buSzPct val="64285"/>
              <a:tabLst>
                <a:tab pos="320675" algn="l"/>
                <a:tab pos="321945" algn="l"/>
              </a:tabLst>
            </a:pPr>
            <a:endParaRPr lang="en-US" sz="2800" spc="-45">
              <a:solidFill>
                <a:srgbClr val="FFFFFF"/>
              </a:solidFill>
              <a:latin typeface="Calibri"/>
              <a:cs typeface="Calibri"/>
            </a:endParaRPr>
          </a:p>
          <a:p>
            <a:pPr marL="321310" indent="-309245">
              <a:lnSpc>
                <a:spcPts val="3204"/>
              </a:lnSpc>
              <a:buSzPct val="64285"/>
              <a:buFont typeface="Arial MT"/>
              <a:buChar char="•"/>
              <a:tabLst>
                <a:tab pos="320675" algn="l"/>
                <a:tab pos="321945" algn="l"/>
              </a:tabLst>
            </a:pPr>
            <a:endParaRPr sz="2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5</a:t>
            </a:fld>
            <a:endParaRPr/>
          </a:p>
        </p:txBody>
      </p:sp>
      <p:sp>
        <p:nvSpPr>
          <p:cNvPr id="3" name="object 3"/>
          <p:cNvSpPr txBox="1">
            <a:spLocks noGrp="1"/>
          </p:cNvSpPr>
          <p:nvPr>
            <p:ph type="title"/>
          </p:nvPr>
        </p:nvSpPr>
        <p:spPr>
          <a:xfrm>
            <a:off x="530225" y="334440"/>
            <a:ext cx="4656455" cy="695960"/>
          </a:xfrm>
          <a:prstGeom prst="rect">
            <a:avLst/>
          </a:prstGeom>
        </p:spPr>
        <p:txBody>
          <a:bodyPr vert="horz" wrap="square" lIns="0" tIns="12700" rIns="0" bIns="0" rtlCol="0">
            <a:spAutoFit/>
          </a:bodyPr>
          <a:lstStyle/>
          <a:p>
            <a:pPr marL="12700">
              <a:lnSpc>
                <a:spcPct val="100000"/>
              </a:lnSpc>
              <a:spcBef>
                <a:spcPts val="100"/>
              </a:spcBef>
            </a:pPr>
            <a:r>
              <a:rPr sz="4400" b="1" spc="-15">
                <a:latin typeface="Calibri"/>
                <a:cs typeface="Calibri"/>
              </a:rPr>
              <a:t>Project</a:t>
            </a:r>
            <a:r>
              <a:rPr sz="4400" b="1" spc="-75">
                <a:latin typeface="Calibri"/>
                <a:cs typeface="Calibri"/>
              </a:rPr>
              <a:t> </a:t>
            </a:r>
            <a:r>
              <a:rPr sz="4400" b="1" spc="-20">
                <a:latin typeface="Calibri"/>
                <a:cs typeface="Calibri"/>
              </a:rPr>
              <a:t>Architecture</a:t>
            </a:r>
            <a:endParaRPr sz="4400">
              <a:latin typeface="Calibri"/>
              <a:cs typeface="Calibri"/>
            </a:endParaRPr>
          </a:p>
        </p:txBody>
      </p:sp>
      <p:pic>
        <p:nvPicPr>
          <p:cNvPr id="7" name="Picture 6">
            <a:extLst>
              <a:ext uri="{FF2B5EF4-FFF2-40B4-BE49-F238E27FC236}">
                <a16:creationId xmlns:a16="http://schemas.microsoft.com/office/drawing/2014/main" id="{E346B818-264D-4F67-AFA2-655179EC6DC9}"/>
              </a:ext>
            </a:extLst>
          </p:cNvPr>
          <p:cNvPicPr>
            <a:picLocks noChangeAspect="1"/>
          </p:cNvPicPr>
          <p:nvPr/>
        </p:nvPicPr>
        <p:blipFill>
          <a:blip r:embed="rId2"/>
          <a:stretch>
            <a:fillRect/>
          </a:stretch>
        </p:blipFill>
        <p:spPr>
          <a:xfrm>
            <a:off x="5486400" y="211850"/>
            <a:ext cx="6553200" cy="3670816"/>
          </a:xfrm>
          <a:prstGeom prst="rect">
            <a:avLst/>
          </a:prstGeom>
        </p:spPr>
      </p:pic>
      <p:sp>
        <p:nvSpPr>
          <p:cNvPr id="4" name="object 4">
            <a:extLst>
              <a:ext uri="{FF2B5EF4-FFF2-40B4-BE49-F238E27FC236}">
                <a16:creationId xmlns:a16="http://schemas.microsoft.com/office/drawing/2014/main" id="{0554E4AD-2F09-2EFC-6803-183451803936}"/>
              </a:ext>
            </a:extLst>
          </p:cNvPr>
          <p:cNvSpPr txBox="1">
            <a:spLocks noGrp="1"/>
          </p:cNvSpPr>
          <p:nvPr>
            <p:ph type="ftr" sz="quarter" idx="5"/>
          </p:nvPr>
        </p:nvSpPr>
        <p:spPr>
          <a:xfrm>
            <a:off x="5662823" y="6473332"/>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
        <p:nvSpPr>
          <p:cNvPr id="6" name="TextBox 5">
            <a:extLst>
              <a:ext uri="{FF2B5EF4-FFF2-40B4-BE49-F238E27FC236}">
                <a16:creationId xmlns:a16="http://schemas.microsoft.com/office/drawing/2014/main" id="{755F3B32-9DF3-795E-1599-B7E8BA407CC2}"/>
              </a:ext>
            </a:extLst>
          </p:cNvPr>
          <p:cNvSpPr txBox="1"/>
          <p:nvPr/>
        </p:nvSpPr>
        <p:spPr>
          <a:xfrm>
            <a:off x="6629402" y="3911542"/>
            <a:ext cx="2819398" cy="33818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lang="en-US" sz="1800" spc="-45">
                <a:solidFill>
                  <a:srgbClr val="FFFF00"/>
                </a:solidFill>
                <a:latin typeface="Calibri"/>
                <a:cs typeface="Calibri"/>
              </a:rPr>
              <a:t>AWS</a:t>
            </a:r>
            <a:r>
              <a:rPr lang="en-US" sz="1800" spc="-10">
                <a:solidFill>
                  <a:srgbClr val="FFFF00"/>
                </a:solidFill>
                <a:latin typeface="Calibri"/>
                <a:cs typeface="Calibri"/>
              </a:rPr>
              <a:t> </a:t>
            </a:r>
            <a:r>
              <a:rPr lang="en-US" sz="1800" spc="-5">
                <a:solidFill>
                  <a:srgbClr val="FFFF00"/>
                </a:solidFill>
                <a:latin typeface="Calibri"/>
                <a:cs typeface="Calibri"/>
              </a:rPr>
              <a:t>Services:</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Amazon EC2</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S3</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Lambda</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API Gateway</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CloudFront</a:t>
            </a:r>
          </a:p>
          <a:p>
            <a:pPr marL="469265" indent="-457200">
              <a:lnSpc>
                <a:spcPts val="3204"/>
              </a:lnSpc>
              <a:spcBef>
                <a:spcPts val="100"/>
              </a:spcBef>
              <a:buSzPct val="64285"/>
              <a:buFont typeface="Arial" pitchFamily="34" charset="0"/>
              <a:buChar char="•"/>
              <a:tabLst>
                <a:tab pos="320675" algn="l"/>
                <a:tab pos="321945" algn="l"/>
              </a:tabLst>
            </a:pPr>
            <a:r>
              <a:rPr lang="en-US" sz="1800" spc="-5">
                <a:solidFill>
                  <a:srgbClr val="FFFF00"/>
                </a:solidFill>
                <a:latin typeface="Calibri"/>
                <a:cs typeface="Calibri"/>
              </a:rPr>
              <a:t>Cloud Watch</a:t>
            </a:r>
          </a:p>
          <a:p>
            <a:endParaRPr lang="en-IN">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67AD-B781-4F93-B962-8B22DFA40EBF}"/>
              </a:ext>
            </a:extLst>
          </p:cNvPr>
          <p:cNvSpPr>
            <a:spLocks noGrp="1"/>
          </p:cNvSpPr>
          <p:nvPr>
            <p:ph type="title"/>
          </p:nvPr>
        </p:nvSpPr>
        <p:spPr>
          <a:xfrm>
            <a:off x="609600" y="228600"/>
            <a:ext cx="9866660" cy="762000"/>
          </a:xfrm>
        </p:spPr>
        <p:txBody>
          <a:bodyPr/>
          <a:lstStyle/>
          <a:p>
            <a:r>
              <a:rPr lang="en-US" sz="4000" spc="-15">
                <a:solidFill>
                  <a:srgbClr val="FFFFFF"/>
                </a:solidFill>
                <a:latin typeface="Calibri"/>
                <a:cs typeface="Calibri"/>
              </a:rPr>
              <a:t>Interaction:</a:t>
            </a:r>
            <a:r>
              <a:rPr lang="en-US" sz="4000" spc="-5">
                <a:solidFill>
                  <a:srgbClr val="FFFFFF"/>
                </a:solidFill>
                <a:latin typeface="Calibri"/>
                <a:cs typeface="Calibri"/>
              </a:rPr>
              <a:t> How </a:t>
            </a:r>
            <a:r>
              <a:rPr lang="en-US" sz="4000" spc="-10">
                <a:solidFill>
                  <a:srgbClr val="FFFFFF"/>
                </a:solidFill>
                <a:latin typeface="Calibri"/>
                <a:cs typeface="Calibri"/>
              </a:rPr>
              <a:t>these</a:t>
            </a:r>
            <a:r>
              <a:rPr lang="en-US" sz="4000" spc="-5">
                <a:solidFill>
                  <a:srgbClr val="FFFFFF"/>
                </a:solidFill>
                <a:latin typeface="Calibri"/>
                <a:cs typeface="Calibri"/>
              </a:rPr>
              <a:t> services </a:t>
            </a:r>
            <a:r>
              <a:rPr lang="en-US" sz="4000" spc="-10">
                <a:solidFill>
                  <a:srgbClr val="FFFFFF"/>
                </a:solidFill>
                <a:latin typeface="Calibri"/>
                <a:cs typeface="Calibri"/>
              </a:rPr>
              <a:t>work</a:t>
            </a:r>
            <a:r>
              <a:rPr lang="en-US" sz="4000" spc="-5">
                <a:solidFill>
                  <a:srgbClr val="FFFFFF"/>
                </a:solidFill>
                <a:latin typeface="Calibri"/>
                <a:cs typeface="Calibri"/>
              </a:rPr>
              <a:t> </a:t>
            </a:r>
            <a:r>
              <a:rPr lang="en-US" sz="4000" spc="-45">
                <a:solidFill>
                  <a:srgbClr val="FFFFFF"/>
                </a:solidFill>
                <a:latin typeface="Calibri"/>
                <a:cs typeface="Calibri"/>
              </a:rPr>
              <a:t>together.</a:t>
            </a:r>
            <a:br>
              <a:rPr lang="en-US" sz="4000" spc="-45">
                <a:solidFill>
                  <a:srgbClr val="FFFFFF"/>
                </a:solidFill>
                <a:latin typeface="Calibri"/>
                <a:cs typeface="Calibri"/>
              </a:rPr>
            </a:br>
            <a:endParaRPr lang="en-IN"/>
          </a:p>
        </p:txBody>
      </p:sp>
      <p:sp>
        <p:nvSpPr>
          <p:cNvPr id="3" name="Text Placeholder 2">
            <a:extLst>
              <a:ext uri="{FF2B5EF4-FFF2-40B4-BE49-F238E27FC236}">
                <a16:creationId xmlns:a16="http://schemas.microsoft.com/office/drawing/2014/main" id="{B2F3B084-4A14-41CD-8531-16E7C1FEF94D}"/>
              </a:ext>
            </a:extLst>
          </p:cNvPr>
          <p:cNvSpPr>
            <a:spLocks noGrp="1"/>
          </p:cNvSpPr>
          <p:nvPr>
            <p:ph type="body" idx="1"/>
          </p:nvPr>
        </p:nvSpPr>
        <p:spPr>
          <a:xfrm>
            <a:off x="685800" y="1371600"/>
            <a:ext cx="10439399" cy="2846189"/>
          </a:xfrm>
        </p:spPr>
        <p:txBody>
          <a:bodyPr/>
          <a:lstStyle/>
          <a:p>
            <a:pPr algn="just"/>
            <a:r>
              <a:rPr lang="en-US">
                <a:solidFill>
                  <a:schemeClr val="bg1"/>
                </a:solidFill>
              </a:rPr>
              <a:t>As our project needed the multi media content we uploaded the content of the courses like video's and materials in the S3 bucket created. As we need to play the content video's with low latency. So, we added video's from S3 bucket to cloud front. Now we  generated the links for the video's from the cloud front and links for the materials from the S3 bucket. The links that we collected from s3 and cloudfront have been attached to the html files so that it can be easily redirected. In our project we need to conduct the skill assessment for our courses so we need backend process to be done. For the backend process we created  lambda functions to generate the marks. Once we done with our lambda part we created API gateway and got the API gateway link so that we can connect our frontend and backend part. Once we completed our frontend part(HTML, CSS, JavaScript), we uploaded all the code files in EC2 instance and launched a website. And last but not the least we created cloud watch to monitor the system and provide the analytics.</a:t>
            </a:r>
            <a:endParaRPr lang="en-IN">
              <a:solidFill>
                <a:schemeClr val="bg1"/>
              </a:solidFill>
            </a:endParaRPr>
          </a:p>
        </p:txBody>
      </p:sp>
      <p:sp>
        <p:nvSpPr>
          <p:cNvPr id="4" name="object 4">
            <a:extLst>
              <a:ext uri="{FF2B5EF4-FFF2-40B4-BE49-F238E27FC236}">
                <a16:creationId xmlns:a16="http://schemas.microsoft.com/office/drawing/2014/main" id="{3616E49D-4FBF-170C-C38A-6ADA3248B8D1}"/>
              </a:ext>
            </a:extLst>
          </p:cNvPr>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extLst>
      <p:ext uri="{BB962C8B-B14F-4D97-AF65-F5344CB8AC3E}">
        <p14:creationId xmlns:p14="http://schemas.microsoft.com/office/powerpoint/2010/main" val="34419334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9792" y="2082063"/>
            <a:ext cx="8927465" cy="266226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sz="2800" spc="-20">
                <a:solidFill>
                  <a:srgbClr val="FFFFFF"/>
                </a:solidFill>
                <a:latin typeface="Calibri"/>
                <a:cs typeface="Calibri"/>
              </a:rPr>
              <a:t>Features:</a:t>
            </a:r>
            <a:r>
              <a:rPr sz="2800" spc="-5">
                <a:solidFill>
                  <a:srgbClr val="FFFFFF"/>
                </a:solidFill>
                <a:latin typeface="Calibri"/>
                <a:cs typeface="Calibri"/>
              </a:rPr>
              <a:t> </a:t>
            </a:r>
            <a:r>
              <a:rPr lang="en-US" sz="2800" spc="-5">
                <a:solidFill>
                  <a:srgbClr val="FFFFFF"/>
                </a:solidFill>
                <a:latin typeface="Calibri"/>
                <a:cs typeface="Calibri"/>
              </a:rPr>
              <a:t>EC2 Connect, API Gateways</a:t>
            </a:r>
          </a:p>
          <a:p>
            <a:pPr marL="12065">
              <a:lnSpc>
                <a:spcPts val="3204"/>
              </a:lnSpc>
              <a:spcBef>
                <a:spcPts val="100"/>
              </a:spcBef>
              <a:buSzPct val="64285"/>
              <a:tabLst>
                <a:tab pos="320675" algn="l"/>
                <a:tab pos="321945" algn="l"/>
              </a:tabLst>
            </a:pPr>
            <a:r>
              <a:rPr sz="2800" spc="-5">
                <a:solidFill>
                  <a:srgbClr val="FFFFFF"/>
                </a:solidFill>
                <a:latin typeface="Calibri"/>
                <a:cs typeface="Calibri"/>
              </a:rPr>
              <a:t>Services:</a:t>
            </a:r>
            <a:r>
              <a:rPr lang="en-US" sz="2800" spc="-5">
                <a:solidFill>
                  <a:srgbClr val="FFFFFF"/>
                </a:solidFill>
                <a:latin typeface="Calibri"/>
                <a:cs typeface="Calibri"/>
              </a:rPr>
              <a:t> </a:t>
            </a:r>
          </a:p>
          <a:p>
            <a:pPr marL="285750" indent="-285750" algn="just" rtl="0" fontAlgn="base">
              <a:spcBef>
                <a:spcPts val="1200"/>
              </a:spcBef>
              <a:spcAft>
                <a:spcPct val="0"/>
              </a:spcAft>
              <a:buFont typeface="Arial" pitchFamily="34" charset="0"/>
              <a:buChar char="•"/>
            </a:pPr>
            <a:r>
              <a:rPr lang="en-IN" sz="1800" b="1" i="0" u="none" strike="noStrike">
                <a:solidFill>
                  <a:schemeClr val="bg1"/>
                </a:solidFill>
                <a:effectLst/>
                <a:latin typeface="+mj-lt"/>
              </a:rPr>
              <a:t>Amazon EC2</a:t>
            </a:r>
            <a:r>
              <a:rPr lang="en-IN" sz="1800" b="0" i="0" u="none" strike="noStrike">
                <a:solidFill>
                  <a:schemeClr val="bg1"/>
                </a:solidFill>
                <a:effectLst/>
                <a:latin typeface="+mj-lt"/>
              </a:rPr>
              <a:t>: Host the LMS application.</a:t>
            </a:r>
          </a:p>
          <a:p>
            <a:pPr marL="285750" indent="-285750" algn="just" rtl="0" fontAlgn="base">
              <a:spcBef>
                <a:spcPct val="0"/>
              </a:spcBef>
              <a:spcAft>
                <a:spcPct val="0"/>
              </a:spcAft>
              <a:buFont typeface="Arial" pitchFamily="34" charset="0"/>
              <a:buChar char="•"/>
            </a:pPr>
            <a:r>
              <a:rPr lang="en-IN" sz="1800" b="1" i="0" u="none" strike="noStrike">
                <a:solidFill>
                  <a:schemeClr val="bg1"/>
                </a:solidFill>
                <a:effectLst/>
                <a:latin typeface="+mj-lt"/>
              </a:rPr>
              <a:t>Amazon S3</a:t>
            </a:r>
            <a:r>
              <a:rPr lang="en-IN" sz="1800" b="0" i="0" u="none" strike="noStrike">
                <a:solidFill>
                  <a:schemeClr val="bg1"/>
                </a:solidFill>
                <a:effectLst/>
                <a:latin typeface="+mj-lt"/>
              </a:rPr>
              <a:t>: Store and distribute multimedia learning content.</a:t>
            </a:r>
          </a:p>
          <a:p>
            <a:pPr marL="285750" indent="-285750" algn="just" rtl="0" fontAlgn="base">
              <a:spcBef>
                <a:spcPct val="0"/>
              </a:spcBef>
              <a:spcAft>
                <a:spcPct val="0"/>
              </a:spcAft>
              <a:buFont typeface="Arial" pitchFamily="34" charset="0"/>
              <a:buChar char="•"/>
            </a:pPr>
            <a:r>
              <a:rPr lang="en-IN" sz="1800" b="1" i="0" u="none" strike="noStrike">
                <a:solidFill>
                  <a:schemeClr val="bg1"/>
                </a:solidFill>
                <a:effectLst/>
                <a:latin typeface="+mj-lt"/>
              </a:rPr>
              <a:t>AWS Lambda</a:t>
            </a:r>
            <a:r>
              <a:rPr lang="en-IN" sz="1800" b="0" i="0" u="none" strike="noStrike">
                <a:solidFill>
                  <a:schemeClr val="bg1"/>
                </a:solidFill>
                <a:effectLst/>
                <a:latin typeface="+mj-lt"/>
              </a:rPr>
              <a:t>: Automate backend processes.</a:t>
            </a:r>
          </a:p>
          <a:p>
            <a:pPr marL="285750" indent="-285750" algn="just" rtl="0" fontAlgn="base">
              <a:spcBef>
                <a:spcPct val="0"/>
              </a:spcBef>
              <a:spcAft>
                <a:spcPct val="0"/>
              </a:spcAft>
              <a:buFont typeface="Arial" pitchFamily="34" charset="0"/>
              <a:buChar char="•"/>
            </a:pPr>
            <a:r>
              <a:rPr lang="en-IN" sz="1800" b="1" i="0" u="none" strike="noStrike">
                <a:solidFill>
                  <a:schemeClr val="bg1"/>
                </a:solidFill>
                <a:effectLst/>
                <a:latin typeface="+mj-lt"/>
              </a:rPr>
              <a:t>Amazon CloudFront</a:t>
            </a:r>
            <a:r>
              <a:rPr lang="en-IN" sz="1800" b="0" i="0" u="none" strike="noStrike">
                <a:solidFill>
                  <a:schemeClr val="bg1"/>
                </a:solidFill>
                <a:effectLst/>
                <a:latin typeface="+mj-lt"/>
              </a:rPr>
              <a:t>: Deliver content with low latency.</a:t>
            </a:r>
          </a:p>
          <a:p>
            <a:pPr marL="285750" indent="-285750" algn="just">
              <a:buFont typeface="Arial" pitchFamily="34" charset="0"/>
              <a:buChar char="•"/>
            </a:pPr>
            <a:r>
              <a:rPr lang="en-IN" sz="1800" b="1" i="0" u="none" strike="noStrike">
                <a:solidFill>
                  <a:schemeClr val="bg1"/>
                </a:solidFill>
                <a:effectLst/>
                <a:latin typeface="+mj-lt"/>
              </a:rPr>
              <a:t>Amazon CloudWatch</a:t>
            </a:r>
            <a:r>
              <a:rPr lang="en-IN" sz="1800" b="0" i="0" u="none" strike="noStrike">
                <a:solidFill>
                  <a:schemeClr val="bg1"/>
                </a:solidFill>
                <a:effectLst/>
                <a:latin typeface="+mj-lt"/>
              </a:rPr>
              <a:t>: Monitor the system and provide analytics.</a:t>
            </a:r>
          </a:p>
          <a:p>
            <a:pPr marL="285750" indent="-285750" algn="just">
              <a:buFont typeface="Arial" pitchFamily="34" charset="0"/>
              <a:buChar char="•"/>
            </a:pPr>
            <a:r>
              <a:rPr lang="en-IN" b="1">
                <a:solidFill>
                  <a:schemeClr val="bg1"/>
                </a:solidFill>
                <a:latin typeface="+mj-lt"/>
                <a:cs typeface="Calibri"/>
              </a:rPr>
              <a:t>API Gateway: </a:t>
            </a:r>
            <a:r>
              <a:rPr lang="en-IN">
                <a:solidFill>
                  <a:schemeClr val="bg1"/>
                </a:solidFill>
                <a:latin typeface="+mj-lt"/>
                <a:cs typeface="Calibri"/>
              </a:rPr>
              <a:t>For connecting frontend and backend.</a:t>
            </a:r>
            <a:endParaRPr sz="2800">
              <a:solidFill>
                <a:schemeClr val="bg1"/>
              </a:solidFill>
              <a:latin typeface="+mj-lt"/>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7</a:t>
            </a:fld>
            <a:endParaRPr/>
          </a:p>
        </p:txBody>
      </p:sp>
      <p:sp>
        <p:nvSpPr>
          <p:cNvPr id="3" name="object 3"/>
          <p:cNvSpPr txBox="1">
            <a:spLocks noGrp="1"/>
          </p:cNvSpPr>
          <p:nvPr>
            <p:ph type="title"/>
          </p:nvPr>
        </p:nvSpPr>
        <p:spPr>
          <a:xfrm>
            <a:off x="530225" y="334440"/>
            <a:ext cx="3111500" cy="695960"/>
          </a:xfrm>
          <a:prstGeom prst="rect">
            <a:avLst/>
          </a:prstGeom>
        </p:spPr>
        <p:txBody>
          <a:bodyPr vert="horz" wrap="square" lIns="0" tIns="12700" rIns="0" bIns="0" rtlCol="0">
            <a:spAutoFit/>
          </a:bodyPr>
          <a:lstStyle/>
          <a:p>
            <a:pPr marL="12700">
              <a:lnSpc>
                <a:spcPct val="100000"/>
              </a:lnSpc>
              <a:spcBef>
                <a:spcPts val="100"/>
              </a:spcBef>
            </a:pPr>
            <a:r>
              <a:rPr sz="4400" b="1" spc="-45">
                <a:latin typeface="Calibri"/>
                <a:cs typeface="Calibri"/>
              </a:rPr>
              <a:t>Key</a:t>
            </a:r>
            <a:r>
              <a:rPr sz="4400" b="1" spc="-70">
                <a:latin typeface="Calibri"/>
                <a:cs typeface="Calibri"/>
              </a:rPr>
              <a:t> </a:t>
            </a:r>
            <a:r>
              <a:rPr sz="4400" b="1" spc="-10">
                <a:latin typeface="Calibri"/>
                <a:cs typeface="Calibri"/>
              </a:rPr>
              <a:t>Concepts</a:t>
            </a:r>
            <a:endParaRPr sz="4400">
              <a:latin typeface="Calibri"/>
              <a:cs typeface="Calibri"/>
            </a:endParaRPr>
          </a:p>
        </p:txBody>
      </p:sp>
      <p:sp>
        <p:nvSpPr>
          <p:cNvPr id="4" name="object 4">
            <a:extLst>
              <a:ext uri="{FF2B5EF4-FFF2-40B4-BE49-F238E27FC236}">
                <a16:creationId xmlns:a16="http://schemas.microsoft.com/office/drawing/2014/main" id="{C2D04B01-8978-4347-996E-F3513C7093C8}"/>
              </a:ext>
            </a:extLst>
          </p:cNvPr>
          <p:cNvSpPr txBox="1">
            <a:spLocks noGrp="1"/>
          </p:cNvSpPr>
          <p:nvPr>
            <p:ph type="ftr" sz="quarter" idx="5"/>
          </p:nvPr>
        </p:nvSpPr>
        <p:spPr>
          <a:xfrm>
            <a:off x="5662823" y="6467716"/>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400" y="1524000"/>
            <a:ext cx="8305800" cy="203581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65">
              <a:lnSpc>
                <a:spcPts val="3204"/>
              </a:lnSpc>
              <a:spcBef>
                <a:spcPts val="100"/>
              </a:spcBef>
              <a:buSzPct val="64285"/>
              <a:tabLst>
                <a:tab pos="320675" algn="l"/>
                <a:tab pos="321945" algn="l"/>
              </a:tabLst>
            </a:pPr>
            <a:r>
              <a:rPr spc="-15">
                <a:solidFill>
                  <a:srgbClr val="FFFFFF"/>
                </a:solidFill>
                <a:latin typeface="Calibri"/>
                <a:cs typeface="Calibri"/>
              </a:rPr>
              <a:t>Problem</a:t>
            </a:r>
            <a:r>
              <a:rPr spc="-10">
                <a:solidFill>
                  <a:srgbClr val="FFFFFF"/>
                </a:solidFill>
                <a:latin typeface="Calibri"/>
                <a:cs typeface="Calibri"/>
              </a:rPr>
              <a:t> </a:t>
            </a:r>
            <a:r>
              <a:rPr spc="-5">
                <a:solidFill>
                  <a:srgbClr val="FFFFFF"/>
                </a:solidFill>
                <a:latin typeface="Calibri"/>
                <a:cs typeface="Calibri"/>
              </a:rPr>
              <a:t>1: </a:t>
            </a:r>
            <a:r>
              <a:rPr lang="en-US" spc="-5">
                <a:solidFill>
                  <a:srgbClr val="FFFFFF"/>
                </a:solidFill>
                <a:latin typeface="Calibri"/>
                <a:cs typeface="Calibri"/>
              </a:rPr>
              <a:t>Connecting my html code to the backend lambda function code.</a:t>
            </a:r>
          </a:p>
          <a:p>
            <a:pPr marL="12065">
              <a:lnSpc>
                <a:spcPts val="3204"/>
              </a:lnSpc>
              <a:spcBef>
                <a:spcPts val="100"/>
              </a:spcBef>
              <a:buSzPct val="64285"/>
              <a:tabLst>
                <a:tab pos="320675" algn="l"/>
                <a:tab pos="321945" algn="l"/>
              </a:tabLst>
            </a:pPr>
            <a:r>
              <a:rPr lang="en-US" spc="-5">
                <a:solidFill>
                  <a:srgbClr val="FFFFFF"/>
                </a:solidFill>
                <a:latin typeface="Calibri"/>
                <a:cs typeface="Calibri"/>
              </a:rPr>
              <a:t>Solution1: Creating the API Gateway and giving the link in the html page.</a:t>
            </a:r>
            <a:endParaRPr lang="en-US" spc="-10">
              <a:solidFill>
                <a:srgbClr val="FFFFFF"/>
              </a:solidFill>
              <a:latin typeface="Calibri"/>
              <a:cs typeface="Calibri"/>
            </a:endParaRPr>
          </a:p>
          <a:p>
            <a:pPr marL="12065">
              <a:lnSpc>
                <a:spcPts val="3204"/>
              </a:lnSpc>
              <a:buSzPct val="64285"/>
              <a:tabLst>
                <a:tab pos="320675" algn="l"/>
                <a:tab pos="321945" algn="l"/>
              </a:tabLst>
            </a:pPr>
            <a:r>
              <a:rPr lang="en-US" spc="-15">
                <a:solidFill>
                  <a:srgbClr val="FFFFFF"/>
                </a:solidFill>
                <a:latin typeface="Calibri"/>
                <a:cs typeface="Calibri"/>
              </a:rPr>
              <a:t>Problem2: Hosting my web page with EC2</a:t>
            </a:r>
          </a:p>
          <a:p>
            <a:pPr marL="12065">
              <a:lnSpc>
                <a:spcPts val="3204"/>
              </a:lnSpc>
              <a:buSzPct val="64285"/>
              <a:tabLst>
                <a:tab pos="320675" algn="l"/>
                <a:tab pos="321945" algn="l"/>
              </a:tabLst>
            </a:pPr>
            <a:r>
              <a:rPr lang="en-US" spc="-15">
                <a:solidFill>
                  <a:srgbClr val="FFFFFF"/>
                </a:solidFill>
                <a:latin typeface="Calibri"/>
                <a:cs typeface="Calibri"/>
              </a:rPr>
              <a:t>Solution2: In my labs I used to write html code in user data but there are too many pages so we used Ec2 connect to host the website.</a:t>
            </a:r>
            <a:endParaRPr>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8</a:t>
            </a:fld>
            <a:endParaRPr/>
          </a:p>
        </p:txBody>
      </p:sp>
      <p:sp>
        <p:nvSpPr>
          <p:cNvPr id="3" name="object 3"/>
          <p:cNvSpPr txBox="1">
            <a:spLocks noGrp="1"/>
          </p:cNvSpPr>
          <p:nvPr>
            <p:ph type="title"/>
          </p:nvPr>
        </p:nvSpPr>
        <p:spPr>
          <a:xfrm>
            <a:off x="530225" y="334440"/>
            <a:ext cx="5792470" cy="695960"/>
          </a:xfrm>
          <a:prstGeom prst="rect">
            <a:avLst/>
          </a:prstGeom>
        </p:spPr>
        <p:txBody>
          <a:bodyPr vert="horz" wrap="square" lIns="0" tIns="12700" rIns="0" bIns="0" rtlCol="0">
            <a:spAutoFit/>
          </a:bodyPr>
          <a:lstStyle/>
          <a:p>
            <a:pPr marL="12700">
              <a:lnSpc>
                <a:spcPct val="100000"/>
              </a:lnSpc>
              <a:spcBef>
                <a:spcPts val="100"/>
              </a:spcBef>
            </a:pPr>
            <a:r>
              <a:rPr sz="4400" b="1" spc="-10">
                <a:latin typeface="Calibri"/>
                <a:cs typeface="Calibri"/>
              </a:rPr>
              <a:t>Challenges</a:t>
            </a:r>
            <a:r>
              <a:rPr sz="4400" b="1" spc="-45">
                <a:latin typeface="Calibri"/>
                <a:cs typeface="Calibri"/>
              </a:rPr>
              <a:t> </a:t>
            </a:r>
            <a:r>
              <a:rPr sz="4400" b="1" spc="-10">
                <a:latin typeface="Calibri"/>
                <a:cs typeface="Calibri"/>
              </a:rPr>
              <a:t>and</a:t>
            </a:r>
            <a:r>
              <a:rPr sz="4400" b="1" spc="-45">
                <a:latin typeface="Calibri"/>
                <a:cs typeface="Calibri"/>
              </a:rPr>
              <a:t> </a:t>
            </a:r>
            <a:r>
              <a:rPr sz="4400" b="1" spc="-5">
                <a:latin typeface="Calibri"/>
                <a:cs typeface="Calibri"/>
              </a:rPr>
              <a:t>Solutions</a:t>
            </a:r>
            <a:endParaRPr sz="4400">
              <a:latin typeface="Calibri"/>
              <a:cs typeface="Calibri"/>
            </a:endParaRPr>
          </a:p>
        </p:txBody>
      </p:sp>
      <p:sp>
        <p:nvSpPr>
          <p:cNvPr id="4" name="object 4">
            <a:extLst>
              <a:ext uri="{FF2B5EF4-FFF2-40B4-BE49-F238E27FC236}">
                <a16:creationId xmlns:a16="http://schemas.microsoft.com/office/drawing/2014/main" id="{0440EC9F-885C-F1F7-236A-0DA5BAEECA3B}"/>
              </a:ext>
            </a:extLst>
          </p:cNvPr>
          <p:cNvSpPr txBox="1">
            <a:spLocks noGrp="1"/>
          </p:cNvSpPr>
          <p:nvPr>
            <p:ph type="ftr" sz="quarter" idx="5"/>
          </p:nvPr>
        </p:nvSpPr>
        <p:spPr>
          <a:xfrm>
            <a:off x="5662823" y="6473332"/>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1295400"/>
            <a:ext cx="9906000" cy="333424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21310" indent="-309245">
              <a:lnSpc>
                <a:spcPts val="3204"/>
              </a:lnSpc>
              <a:spcBef>
                <a:spcPts val="100"/>
              </a:spcBef>
              <a:buSzPct val="64285"/>
              <a:buFont typeface="Arial MT"/>
              <a:buChar char="•"/>
              <a:tabLst>
                <a:tab pos="320675" algn="l"/>
                <a:tab pos="321945" algn="l"/>
              </a:tabLst>
            </a:pPr>
            <a:r>
              <a:rPr sz="2000" spc="-15">
                <a:solidFill>
                  <a:srgbClr val="FFFFFF"/>
                </a:solidFill>
                <a:latin typeface="Calibri"/>
                <a:cs typeface="Calibri"/>
              </a:rPr>
              <a:t>Cost </a:t>
            </a:r>
            <a:r>
              <a:rPr sz="2000" spc="-20">
                <a:solidFill>
                  <a:srgbClr val="FFFFFF"/>
                </a:solidFill>
                <a:latin typeface="Calibri"/>
                <a:cs typeface="Calibri"/>
              </a:rPr>
              <a:t>Breakdown:</a:t>
            </a:r>
            <a:r>
              <a:rPr sz="2000" spc="-5">
                <a:solidFill>
                  <a:srgbClr val="FFFFFF"/>
                </a:solidFill>
                <a:latin typeface="Calibri"/>
                <a:cs typeface="Calibri"/>
              </a:rPr>
              <a:t> Summary of</a:t>
            </a:r>
            <a:r>
              <a:rPr sz="2000" spc="-10">
                <a:solidFill>
                  <a:srgbClr val="FFFFFF"/>
                </a:solidFill>
                <a:latin typeface="Calibri"/>
                <a:cs typeface="Calibri"/>
              </a:rPr>
              <a:t> </a:t>
            </a:r>
            <a:r>
              <a:rPr sz="2000" spc="-45">
                <a:solidFill>
                  <a:srgbClr val="FFFFFF"/>
                </a:solidFill>
                <a:latin typeface="Calibri"/>
                <a:cs typeface="Calibri"/>
              </a:rPr>
              <a:t>AWS</a:t>
            </a:r>
            <a:r>
              <a:rPr sz="2000" spc="-5">
                <a:solidFill>
                  <a:srgbClr val="FFFFFF"/>
                </a:solidFill>
                <a:latin typeface="Calibri"/>
                <a:cs typeface="Calibri"/>
              </a:rPr>
              <a:t> </a:t>
            </a:r>
            <a:r>
              <a:rPr sz="2000" spc="-15">
                <a:solidFill>
                  <a:srgbClr val="FFFFFF"/>
                </a:solidFill>
                <a:latin typeface="Calibri"/>
                <a:cs typeface="Calibri"/>
              </a:rPr>
              <a:t>costs.</a:t>
            </a:r>
            <a:endParaRPr lang="en-US" sz="2000" spc="-15">
              <a:solidFill>
                <a:srgbClr val="FFFFFF"/>
              </a:solidFill>
              <a:latin typeface="Calibri"/>
              <a:cs typeface="Calibri"/>
            </a:endParaRPr>
          </a:p>
          <a:p>
            <a:pPr marL="321310" indent="-309245">
              <a:lnSpc>
                <a:spcPts val="3204"/>
              </a:lnSpc>
              <a:spcBef>
                <a:spcPts val="100"/>
              </a:spcBef>
              <a:buSzPct val="64285"/>
              <a:buFont typeface="Arial MT"/>
              <a:buChar char="•"/>
              <a:tabLst>
                <a:tab pos="320675" algn="l"/>
                <a:tab pos="321945" algn="l"/>
              </a:tabLst>
            </a:pPr>
            <a:endParaRPr lang="en-US" sz="2000" spc="-15">
              <a:solidFill>
                <a:srgbClr val="FFFFFF"/>
              </a:solidFill>
              <a:latin typeface="Calibri"/>
              <a:cs typeface="Calibri"/>
            </a:endParaRPr>
          </a:p>
          <a:p>
            <a:pPr marL="321310" indent="-309245">
              <a:lnSpc>
                <a:spcPts val="3204"/>
              </a:lnSpc>
              <a:spcBef>
                <a:spcPts val="100"/>
              </a:spcBef>
              <a:buSzPct val="64285"/>
              <a:buFont typeface="Arial MT"/>
              <a:buChar char="•"/>
              <a:tabLst>
                <a:tab pos="320675" algn="l"/>
                <a:tab pos="321945" algn="l"/>
              </a:tabLst>
            </a:pPr>
            <a:endParaRPr lang="en-US" sz="2000" spc="-15">
              <a:solidFill>
                <a:srgbClr val="FFFFFF"/>
              </a:solidFill>
              <a:latin typeface="Calibri"/>
              <a:cs typeface="Calibri"/>
            </a:endParaRPr>
          </a:p>
          <a:p>
            <a:pPr marL="321310" indent="-309245">
              <a:lnSpc>
                <a:spcPts val="3204"/>
              </a:lnSpc>
              <a:spcBef>
                <a:spcPts val="100"/>
              </a:spcBef>
              <a:buSzPct val="64285"/>
              <a:buFont typeface="Arial MT"/>
              <a:buChar char="•"/>
              <a:tabLst>
                <a:tab pos="320675" algn="l"/>
                <a:tab pos="321945" algn="l"/>
              </a:tabLst>
            </a:pPr>
            <a:endParaRPr lang="en-IN" sz="2000">
              <a:latin typeface="Calibri"/>
              <a:cs typeface="Calibri"/>
            </a:endParaRPr>
          </a:p>
          <a:p>
            <a:pPr marL="321310" indent="-309245">
              <a:lnSpc>
                <a:spcPts val="3204"/>
              </a:lnSpc>
              <a:buSzPct val="64285"/>
              <a:buFont typeface="Arial MT"/>
              <a:buChar char="•"/>
              <a:tabLst>
                <a:tab pos="320675" algn="l"/>
                <a:tab pos="321945" algn="l"/>
              </a:tabLst>
            </a:pPr>
            <a:r>
              <a:rPr lang="en-US" sz="2000" spc="-10">
                <a:solidFill>
                  <a:srgbClr val="FFFFFF"/>
                </a:solidFill>
                <a:latin typeface="Calibri"/>
                <a:cs typeface="Calibri"/>
              </a:rPr>
              <a:t>Total cost for AWS costs is 2.1 dollars.</a:t>
            </a:r>
          </a:p>
          <a:p>
            <a:pPr marL="12065">
              <a:lnSpc>
                <a:spcPts val="3204"/>
              </a:lnSpc>
              <a:buSzPct val="64285"/>
              <a:tabLst>
                <a:tab pos="320675" algn="l"/>
                <a:tab pos="321945" algn="l"/>
              </a:tabLst>
            </a:pPr>
            <a:r>
              <a:rPr sz="2000" spc="-10">
                <a:solidFill>
                  <a:srgbClr val="FFFFFF"/>
                </a:solidFill>
                <a:latin typeface="Calibri"/>
                <a:cs typeface="Calibri"/>
              </a:rPr>
              <a:t>Budgeting:</a:t>
            </a:r>
            <a:r>
              <a:rPr sz="2000" spc="-20">
                <a:solidFill>
                  <a:srgbClr val="FFFFFF"/>
                </a:solidFill>
                <a:latin typeface="Calibri"/>
                <a:cs typeface="Calibri"/>
              </a:rPr>
              <a:t> </a:t>
            </a:r>
            <a:r>
              <a:rPr sz="2000" spc="-5">
                <a:solidFill>
                  <a:srgbClr val="FFFFFF"/>
                </a:solidFill>
                <a:latin typeface="Calibri"/>
                <a:cs typeface="Calibri"/>
              </a:rPr>
              <a:t>How</a:t>
            </a:r>
            <a:r>
              <a:rPr sz="2000" spc="-10">
                <a:solidFill>
                  <a:srgbClr val="FFFFFF"/>
                </a:solidFill>
                <a:latin typeface="Calibri"/>
                <a:cs typeface="Calibri"/>
              </a:rPr>
              <a:t> </a:t>
            </a:r>
            <a:r>
              <a:rPr sz="2000" spc="-15">
                <a:solidFill>
                  <a:srgbClr val="FFFFFF"/>
                </a:solidFill>
                <a:latin typeface="Calibri"/>
                <a:cs typeface="Calibri"/>
              </a:rPr>
              <a:t>costs </a:t>
            </a:r>
            <a:r>
              <a:rPr sz="2000" spc="-20">
                <a:solidFill>
                  <a:srgbClr val="FFFFFF"/>
                </a:solidFill>
                <a:latin typeface="Calibri"/>
                <a:cs typeface="Calibri"/>
              </a:rPr>
              <a:t>were</a:t>
            </a:r>
            <a:r>
              <a:rPr sz="2000" spc="-10">
                <a:solidFill>
                  <a:srgbClr val="FFFFFF"/>
                </a:solidFill>
                <a:latin typeface="Calibri"/>
                <a:cs typeface="Calibri"/>
              </a:rPr>
              <a:t> managed </a:t>
            </a:r>
            <a:r>
              <a:rPr sz="2000" spc="-5">
                <a:solidFill>
                  <a:srgbClr val="FFFFFF"/>
                </a:solidFill>
                <a:latin typeface="Calibri"/>
                <a:cs typeface="Calibri"/>
              </a:rPr>
              <a:t>or</a:t>
            </a:r>
            <a:r>
              <a:rPr sz="2000" spc="-10">
                <a:solidFill>
                  <a:srgbClr val="FFFFFF"/>
                </a:solidFill>
                <a:latin typeface="Calibri"/>
                <a:cs typeface="Calibri"/>
              </a:rPr>
              <a:t> </a:t>
            </a:r>
            <a:r>
              <a:rPr sz="2000" spc="-15">
                <a:solidFill>
                  <a:srgbClr val="FFFFFF"/>
                </a:solidFill>
                <a:latin typeface="Calibri"/>
                <a:cs typeface="Calibri"/>
              </a:rPr>
              <a:t>optimized.</a:t>
            </a:r>
            <a:endParaRPr lang="en-US" sz="2000" spc="-15">
              <a:solidFill>
                <a:srgbClr val="FFFFFF"/>
              </a:solidFill>
              <a:latin typeface="Calibri"/>
              <a:cs typeface="Calibri"/>
            </a:endParaRPr>
          </a:p>
          <a:p>
            <a:pPr marL="354965" indent="-342900">
              <a:lnSpc>
                <a:spcPts val="3204"/>
              </a:lnSpc>
              <a:buSzPct val="64285"/>
              <a:buFont typeface="Arial" pitchFamily="34" charset="0"/>
              <a:buChar char="•"/>
              <a:tabLst>
                <a:tab pos="320675" algn="l"/>
                <a:tab pos="321945" algn="l"/>
              </a:tabLst>
            </a:pPr>
            <a:r>
              <a:rPr lang="en-US" sz="2000" spc="-15">
                <a:solidFill>
                  <a:srgbClr val="FFFFFF"/>
                </a:solidFill>
                <a:latin typeface="Calibri"/>
                <a:cs typeface="Calibri"/>
              </a:rPr>
              <a:t>By stopping the EC2 instance when it is not necessary.</a:t>
            </a:r>
            <a:endParaRPr lang="en-IN" sz="2800" spc="-15">
              <a:solidFill>
                <a:srgbClr val="FFFFFF"/>
              </a:solidFill>
              <a:latin typeface="Calibri"/>
              <a:cs typeface="Calibri"/>
            </a:endParaRPr>
          </a:p>
          <a:p>
            <a:pPr marL="321310" indent="-309245">
              <a:lnSpc>
                <a:spcPts val="3204"/>
              </a:lnSpc>
              <a:buSzPct val="64285"/>
              <a:buFont typeface="Arial MT"/>
              <a:buChar char="•"/>
              <a:tabLst>
                <a:tab pos="320675" algn="l"/>
                <a:tab pos="321945" algn="l"/>
              </a:tabLst>
            </a:pPr>
            <a:endParaRPr sz="2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a:t>9</a:t>
            </a:fld>
            <a:endParaRPr/>
          </a:p>
        </p:txBody>
      </p:sp>
      <p:sp>
        <p:nvSpPr>
          <p:cNvPr id="3" name="object 3"/>
          <p:cNvSpPr txBox="1">
            <a:spLocks noGrp="1"/>
          </p:cNvSpPr>
          <p:nvPr>
            <p:ph type="title"/>
          </p:nvPr>
        </p:nvSpPr>
        <p:spPr>
          <a:xfrm>
            <a:off x="530225" y="334440"/>
            <a:ext cx="3049270" cy="695960"/>
          </a:xfrm>
          <a:prstGeom prst="rect">
            <a:avLst/>
          </a:prstGeom>
        </p:spPr>
        <p:txBody>
          <a:bodyPr vert="horz" wrap="square" lIns="0" tIns="12700" rIns="0" bIns="0" rtlCol="0">
            <a:spAutoFit/>
          </a:bodyPr>
          <a:lstStyle/>
          <a:p>
            <a:pPr marL="12700">
              <a:lnSpc>
                <a:spcPct val="100000"/>
              </a:lnSpc>
              <a:spcBef>
                <a:spcPts val="100"/>
              </a:spcBef>
            </a:pPr>
            <a:r>
              <a:rPr sz="4400" b="1" spc="-15">
                <a:latin typeface="Calibri"/>
                <a:cs typeface="Calibri"/>
              </a:rPr>
              <a:t>Cost</a:t>
            </a:r>
            <a:r>
              <a:rPr sz="4400" b="1" spc="-90">
                <a:latin typeface="Calibri"/>
                <a:cs typeface="Calibri"/>
              </a:rPr>
              <a:t> </a:t>
            </a:r>
            <a:r>
              <a:rPr sz="4400" b="1" spc="-10">
                <a:latin typeface="Calibri"/>
                <a:cs typeface="Calibri"/>
              </a:rPr>
              <a:t>Analysis</a:t>
            </a:r>
            <a:endParaRPr sz="4400">
              <a:latin typeface="Calibri"/>
              <a:cs typeface="Calibri"/>
            </a:endParaRPr>
          </a:p>
        </p:txBody>
      </p:sp>
      <p:pic>
        <p:nvPicPr>
          <p:cNvPr id="7" name="Picture 6">
            <a:extLst>
              <a:ext uri="{FF2B5EF4-FFF2-40B4-BE49-F238E27FC236}">
                <a16:creationId xmlns:a16="http://schemas.microsoft.com/office/drawing/2014/main" id="{74F65359-199E-471D-B8AC-9CD2B869345F}"/>
              </a:ext>
            </a:extLst>
          </p:cNvPr>
          <p:cNvPicPr>
            <a:picLocks noChangeAspect="1"/>
          </p:cNvPicPr>
          <p:nvPr/>
        </p:nvPicPr>
        <p:blipFill>
          <a:blip r:embed="rId2"/>
          <a:stretch>
            <a:fillRect/>
          </a:stretch>
        </p:blipFill>
        <p:spPr>
          <a:xfrm>
            <a:off x="1066800" y="1752600"/>
            <a:ext cx="7900212" cy="979228"/>
          </a:xfrm>
          <a:prstGeom prst="rect">
            <a:avLst/>
          </a:prstGeom>
        </p:spPr>
      </p:pic>
      <p:sp>
        <p:nvSpPr>
          <p:cNvPr id="8" name="object 4">
            <a:extLst>
              <a:ext uri="{FF2B5EF4-FFF2-40B4-BE49-F238E27FC236}">
                <a16:creationId xmlns:a16="http://schemas.microsoft.com/office/drawing/2014/main" id="{1B641695-FC4C-0A41-07CA-007119EA28C3}"/>
              </a:ext>
            </a:extLst>
          </p:cNvPr>
          <p:cNvSpPr txBox="1">
            <a:spLocks noGrp="1"/>
          </p:cNvSpPr>
          <p:nvPr>
            <p:ph type="ftr" sz="quarter" idx="5"/>
          </p:nvPr>
        </p:nvSpPr>
        <p:spPr>
          <a:xfrm>
            <a:off x="5662823" y="6473332"/>
            <a:ext cx="865504" cy="156068"/>
          </a:xfrm>
          <a:prstGeom prst="rect">
            <a:avLst/>
          </a:prstGeom>
        </p:spPr>
        <p:txBody>
          <a:bodyPr vert="horz" wrap="square" lIns="0" tIns="0" rIns="0" bIns="0" rtlCol="0">
            <a:spAutoFit/>
          </a:bodyPr>
          <a:lstStyle/>
          <a:p>
            <a:pPr marL="12700">
              <a:lnSpc>
                <a:spcPts val="1240"/>
              </a:lnSpc>
            </a:pPr>
            <a:r>
              <a:rPr lang="en-GB" spc="-10"/>
              <a:t>LMS</a:t>
            </a:r>
            <a:endParaRPr spc="-5"/>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6.5.0.101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panose="02040503050406030204"/>
        <a:ea typeface="Cambria" panose="02040503050406030204"/>
        <a:cs typeface="Arial"/>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Cambria" panose="02040503050406030204"/>
        <a:cs typeface="Arial"/>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88835_win32_fixed" id="{6C82441C-4A41-4CAF-B6AD-8CE64AB13DB5}" vid="{D0997F65-2836-49BA-BF57-D8A8DBDB487B}"/>
    </a:ext>
  </a:extLst>
</a:theme>
</file>

<file path=ppt/theme/theme4.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panose="02040503050406030204"/>
        <a:ea typeface="Cambria" panose="02040503050406030204"/>
        <a:cs typeface="Arial"/>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Cambria" panose="02040503050406030204"/>
        <a:cs typeface="Arial"/>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1997</Words>
  <Application>Microsoft Office PowerPoint</Application>
  <PresentationFormat>Widescreen</PresentationFormat>
  <Paragraphs>189</Paragraphs>
  <Slides>33</Slides>
  <Notes>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33</vt:i4>
      </vt:variant>
    </vt:vector>
  </HeadingPairs>
  <TitlesOfParts>
    <vt:vector size="48" baseType="lpstr">
      <vt:lpstr>Arial</vt:lpstr>
      <vt:lpstr>Arial Black</vt:lpstr>
      <vt:lpstr>Arial MT</vt:lpstr>
      <vt:lpstr>Calibri</vt:lpstr>
      <vt:lpstr>Cambria</vt:lpstr>
      <vt:lpstr>Canva Sans</vt:lpstr>
      <vt:lpstr>Comic Sans MS</vt:lpstr>
      <vt:lpstr>Nourd</vt:lpstr>
      <vt:lpstr>Proxima Nova</vt:lpstr>
      <vt:lpstr>Roboto</vt:lpstr>
      <vt:lpstr>Segoe Script</vt:lpstr>
      <vt:lpstr>Tenor Sans</vt:lpstr>
      <vt:lpstr>Office Theme</vt:lpstr>
      <vt:lpstr>Office Theme</vt:lpstr>
      <vt:lpstr>Family Photo Album 16x9</vt:lpstr>
      <vt:lpstr>PowerPoint Presentation</vt:lpstr>
      <vt:lpstr>AWS</vt:lpstr>
      <vt:lpstr>Introduction</vt:lpstr>
      <vt:lpstr>Project Scope</vt:lpstr>
      <vt:lpstr>Project Architecture</vt:lpstr>
      <vt:lpstr>Interaction: How these services work together. </vt:lpstr>
      <vt:lpstr>Key Concepts</vt:lpstr>
      <vt:lpstr>Challenges and Solutions</vt:lpstr>
      <vt:lpstr>Cost Analysis</vt:lpstr>
      <vt:lpstr>Security Measures</vt:lpstr>
      <vt:lpstr>Lessons Learned</vt:lpstr>
      <vt:lpstr>Visual snapshots</vt:lpstr>
      <vt:lpstr>Visual snapshots</vt:lpstr>
      <vt:lpstr>Visual snapshots</vt:lpstr>
      <vt:lpstr>Visual snapshots</vt:lpstr>
      <vt:lpstr>Visual snapshots</vt:lpstr>
      <vt:lpstr>Conclusion</vt:lpstr>
      <vt:lpstr>Screenshots</vt:lpstr>
      <vt:lpstr>Screenshots Students Page</vt:lpstr>
      <vt:lpstr>Screenshots Educators Page</vt:lpstr>
      <vt:lpstr>Potato Leaf Disease Classification</vt:lpstr>
      <vt:lpstr>Introduction</vt:lpstr>
      <vt:lpstr> LITERATURE SURVEY</vt:lpstr>
      <vt:lpstr>PowerPoint Presentation</vt:lpstr>
      <vt:lpstr>PowerPoint Presentation</vt:lpstr>
      <vt:lpstr>Requirement Analysis</vt:lpstr>
      <vt:lpstr>Data Flow Diagram</vt:lpstr>
      <vt:lpstr>PowerPoint Presentation</vt:lpstr>
      <vt:lpstr>Performance Metrics</vt:lpstr>
      <vt:lpstr>PowerPoint Presentation</vt:lpstr>
      <vt:lpstr>Outputs: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KALYAN CHAKRAVARTHY</cp:lastModifiedBy>
  <cp:revision>2</cp:revision>
  <cp:lastPrinted>2024-04-17T18:59:36Z</cp:lastPrinted>
  <dcterms:created xsi:type="dcterms:W3CDTF">2024-04-17T18:59:36Z</dcterms:created>
  <dcterms:modified xsi:type="dcterms:W3CDTF">2024-04-17T19:03:03Z</dcterms:modified>
</cp:coreProperties>
</file>